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268" r:id="rId2"/>
    <p:sldId id="270" r:id="rId3"/>
    <p:sldId id="336" r:id="rId4"/>
    <p:sldId id="271" r:id="rId5"/>
    <p:sldId id="272" r:id="rId6"/>
    <p:sldId id="273" r:id="rId7"/>
    <p:sldId id="314" r:id="rId8"/>
    <p:sldId id="319" r:id="rId9"/>
    <p:sldId id="320" r:id="rId10"/>
    <p:sldId id="337" r:id="rId11"/>
    <p:sldId id="321" r:id="rId12"/>
    <p:sldId id="322" r:id="rId13"/>
    <p:sldId id="274" r:id="rId14"/>
    <p:sldId id="275" r:id="rId15"/>
    <p:sldId id="276" r:id="rId16"/>
    <p:sldId id="323" r:id="rId17"/>
    <p:sldId id="324" r:id="rId18"/>
    <p:sldId id="326" r:id="rId19"/>
    <p:sldId id="325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8" r:id="rId28"/>
    <p:sldId id="339" r:id="rId29"/>
    <p:sldId id="277" r:id="rId30"/>
    <p:sldId id="278" r:id="rId31"/>
    <p:sldId id="280" r:id="rId32"/>
    <p:sldId id="281" r:id="rId33"/>
    <p:sldId id="279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306" r:id="rId43"/>
    <p:sldId id="291" r:id="rId44"/>
    <p:sldId id="292" r:id="rId45"/>
    <p:sldId id="290" r:id="rId46"/>
    <p:sldId id="293" r:id="rId47"/>
    <p:sldId id="294" r:id="rId48"/>
    <p:sldId id="295" r:id="rId49"/>
    <p:sldId id="297" r:id="rId50"/>
    <p:sldId id="296" r:id="rId51"/>
    <p:sldId id="298" r:id="rId52"/>
    <p:sldId id="299" r:id="rId53"/>
    <p:sldId id="340" r:id="rId54"/>
    <p:sldId id="300" r:id="rId55"/>
    <p:sldId id="311" r:id="rId56"/>
    <p:sldId id="335" r:id="rId57"/>
    <p:sldId id="301" r:id="rId58"/>
    <p:sldId id="305" r:id="rId59"/>
    <p:sldId id="341" r:id="rId60"/>
    <p:sldId id="304" r:id="rId61"/>
    <p:sldId id="303" r:id="rId62"/>
    <p:sldId id="308" r:id="rId63"/>
    <p:sldId id="309" r:id="rId64"/>
    <p:sldId id="310" r:id="rId65"/>
    <p:sldId id="312" r:id="rId66"/>
    <p:sldId id="316" r:id="rId67"/>
    <p:sldId id="334" r:id="rId68"/>
    <p:sldId id="313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587C"/>
    <a:srgbClr val="9E97FF"/>
    <a:srgbClr val="FF0000"/>
    <a:srgbClr val="184E6E"/>
    <a:srgbClr val="BFBFBF"/>
    <a:srgbClr val="569CD6"/>
    <a:srgbClr val="695DFF"/>
    <a:srgbClr val="005BF0"/>
    <a:srgbClr val="14425D"/>
    <a:srgbClr val="89C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44" autoAdjust="0"/>
    <p:restoredTop sz="91364" autoAdjust="0"/>
  </p:normalViewPr>
  <p:slideViewPr>
    <p:cSldViewPr snapToGrid="0">
      <p:cViewPr varScale="1">
        <p:scale>
          <a:sx n="106" d="100"/>
          <a:sy n="106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1920</a:t>
            </a:r>
            <a:r>
              <a:rPr lang="en-US" baseline="0" dirty="0"/>
              <a:t> x 1080, primary rays, seconds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Octree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2048</c:v>
                </c:pt>
                <c:pt idx="1">
                  <c:v>4096</c:v>
                </c:pt>
                <c:pt idx="2">
                  <c:v>8192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0.245</c:v>
                </c:pt>
                <c:pt idx="1">
                  <c:v>0.28000000000000003</c:v>
                </c:pt>
                <c:pt idx="2">
                  <c:v>0.32500000000000001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30-4825-819A-DC349FF991C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Embree</c:v>
                </c:pt>
              </c:strCache>
            </c:strRef>
          </c:tx>
          <c:spPr>
            <a:solidFill>
              <a:srgbClr val="005BF0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2048</c:v>
                </c:pt>
                <c:pt idx="1">
                  <c:v>4096</c:v>
                </c:pt>
                <c:pt idx="2">
                  <c:v>8192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0.16</c:v>
                </c:pt>
                <c:pt idx="1">
                  <c:v>0.26</c:v>
                </c:pt>
                <c:pt idx="2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30-4825-819A-DC349FF991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3704191"/>
        <c:axId val="1510199408"/>
      </c:barChart>
      <c:catAx>
        <c:axId val="843704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0199408"/>
        <c:crosses val="autoZero"/>
        <c:auto val="1"/>
        <c:lblAlgn val="ctr"/>
        <c:lblOffset val="100"/>
        <c:noMultiLvlLbl val="0"/>
      </c:catAx>
      <c:valAx>
        <c:axId val="151019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3704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BF7510-B9ED-40E0-8274-4F64AD62B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E24B0-B97F-4932-93CD-4307D6181D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AA17F-CB06-445B-ACD3-321E84E51A80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A0DF-A8A7-4EF4-96E5-757FFFC2A9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EC987-E8F6-4FD2-BFB2-04815BD1D2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78EF9-7F2B-4B20-A25C-9E80C16977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1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141C0-BF72-4A20-AFA7-D05563D549B7}" type="datetimeFigureOut">
              <a:rPr lang="en-US" smtClean="0"/>
              <a:t>9/24/2023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AF9CF-D1E5-49FD-94F7-B246BB67E2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85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Quadrangular prism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AF9CF-D1E5-49FD-94F7-B246BB67E24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47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Note that these flag are disabled for CPU</a:t>
            </a: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//#define ENABLE_EMBEDED_MASK 1</a:t>
            </a: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//#define SMALL_STACK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AF9CF-D1E5-49FD-94F7-B246BB67E246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0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AF9CF-D1E5-49FD-94F7-B246BB67E246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521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AF9CF-D1E5-49FD-94F7-B246BB67E246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967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3921600"/>
          </a:xfrm>
        </p:spPr>
        <p:txBody>
          <a:bodyPr anchor="t" anchorCtr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C3D9-918F-4AF5-89A1-43446D208C9D}" type="datetime1">
              <a:rPr lang="en-US" noProof="0" smtClean="0"/>
              <a:t>9/24/2023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8F7C25-BFB6-430F-87B6-7D0D2C74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2343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840913" cy="3124199"/>
          </a:xfrm>
        </p:spPr>
        <p:txBody>
          <a:bodyPr anchor="ctr">
            <a:normAutofit/>
          </a:bodyPr>
          <a:lstStyle>
            <a:lvl1pPr algn="l">
              <a:defRPr sz="30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733800"/>
            <a:ext cx="10840914" cy="2057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854B8-D485-46C8-A131-BDF8B71FCCD5}" type="datetime1">
              <a:rPr lang="en-US" noProof="0" smtClean="0"/>
              <a:t>9/24/2023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32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335F-4B95-4559-9632-6ABB04D5DBC3}" type="datetime1">
              <a:rPr lang="en-US" noProof="0" smtClean="0"/>
              <a:t>9/24/2023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064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41D9-71E9-4EF3-B54B-3DFBCB039989}" type="datetime1">
              <a:rPr lang="en-US" noProof="0" smtClean="0"/>
              <a:t>9/24/2023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370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6500" y="2716272"/>
            <a:ext cx="8683625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6500" y="5137736"/>
            <a:ext cx="8683625" cy="73284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AE48276-736D-4A0C-8048-F9D88E583063}" type="datetime1">
              <a:rPr lang="en-US" noProof="0" smtClean="0"/>
              <a:t>9/24/2023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293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874308"/>
            <a:ext cx="3814235" cy="1260000"/>
          </a:xfrm>
        </p:spPr>
        <p:txBody>
          <a:bodyPr anchor="ctr" anchorCtr="0">
            <a:noAutofit/>
          </a:bodyPr>
          <a:lstStyle>
            <a:lvl1pPr algn="r">
              <a:defRPr sz="3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0"/>
            <a:ext cx="7543800" cy="6856214"/>
          </a:xfrm>
        </p:spPr>
        <p:txBody>
          <a:bodyPr anchor="ctr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2450" y="3134308"/>
            <a:ext cx="3814235" cy="20166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3E8D-41B7-4188-A956-924CEEB6414C}" type="datetime1">
              <a:rPr lang="en-US" noProof="0" smtClean="0"/>
              <a:t>9/24/2023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633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scription and Con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840914" cy="1260000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881824"/>
            <a:ext cx="10840914" cy="1032826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754D-EB30-4226-AC00-C60CD733EB8E}" type="datetime1">
              <a:rPr lang="en-US" noProof="0" smtClean="0"/>
              <a:t>9/24/2023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7DAE59-9D63-4159-8F3E-560C31F19A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6192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249143D-80A5-4E4C-BBFD-F253500CE2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85799" y="2914650"/>
            <a:ext cx="10840914" cy="50212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B06123F0-984B-4EF8-9945-3621C401B7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5366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669C074-A9BE-4B07-ACEE-3B34AAC8B9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48424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4A40D78-D6DD-41A7-A132-9D48DF8649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82308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A9CFAA7-850F-4C92-A9BE-56452E5CA0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99250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5A0CF1-9FE7-4149-97DC-522163914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4248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3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326" y="995967"/>
            <a:ext cx="6238874" cy="1260000"/>
          </a:xfrm>
        </p:spPr>
        <p:txBody>
          <a:bodyPr anchor="ctr" anchorCtr="0">
            <a:noAutofit/>
          </a:bodyPr>
          <a:lstStyle>
            <a:lvl1pPr algn="r">
              <a:defRPr sz="3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8014200" y="995968"/>
            <a:ext cx="3492000" cy="4866064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5849" y="2255967"/>
            <a:ext cx="6610351" cy="3476618"/>
          </a:xfrm>
        </p:spPr>
        <p:txBody>
          <a:bodyPr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220D-3ADA-4594-B4F7-CEB91424D7B0}" type="datetime1">
              <a:rPr lang="en-US" noProof="0" smtClean="0"/>
              <a:t>9/24/2023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38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7974" y="995968"/>
            <a:ext cx="4848225" cy="1260000"/>
          </a:xfrm>
        </p:spPr>
        <p:txBody>
          <a:bodyPr anchor="ctr" anchorCtr="0">
            <a:normAutofit/>
          </a:bodyPr>
          <a:lstStyle>
            <a:lvl1pPr algn="l">
              <a:defRPr sz="3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727574" y="914400"/>
            <a:ext cx="5749425" cy="4818185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7974" y="2255968"/>
            <a:ext cx="4848225" cy="347661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2725-F4FE-445D-8095-EDCD08675A94}" type="datetime1">
              <a:rPr lang="en-US" noProof="0" smtClean="0"/>
              <a:t>9/24/2023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295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white">
          <a:xfrm>
            <a:off x="1057124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 bwMode="white">
          <a:xfrm>
            <a:off x="10026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20801" y="609601"/>
            <a:ext cx="9550399" cy="2743199"/>
          </a:xfrm>
        </p:spPr>
        <p:txBody>
          <a:bodyPr anchor="ctr">
            <a:normAutofit/>
          </a:bodyPr>
          <a:lstStyle>
            <a:lvl1pPr algn="ctr">
              <a:defRPr sz="3000" b="0" i="1" cap="none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26408" y="3352800"/>
            <a:ext cx="9339184" cy="3810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D7857E-8E0E-4AC1-ABDC-E42462C788DE}"/>
              </a:ext>
            </a:extLst>
          </p:cNvPr>
          <p:cNvSpPr/>
          <p:nvPr userDrawn="1"/>
        </p:nvSpPr>
        <p:spPr>
          <a:xfrm>
            <a:off x="1750844" y="3962401"/>
            <a:ext cx="8690313" cy="1908173"/>
          </a:xfrm>
          <a:prstGeom prst="roundRect">
            <a:avLst>
              <a:gd name="adj" fmla="val 6552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7375" y="4021138"/>
            <a:ext cx="8486775" cy="17605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C7DCF-795D-4253-9D3F-7A00BABA1E25}" type="datetime1">
              <a:rPr lang="en-US" noProof="0" smtClean="0"/>
              <a:t>9/24/2023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34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599"/>
            <a:ext cx="10840914" cy="126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869599"/>
            <a:ext cx="5202071" cy="9162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70201"/>
            <a:ext cx="5202071" cy="2916000"/>
          </a:xfrm>
          <a:prstGeom prst="roundRect">
            <a:avLst>
              <a:gd name="adj" fmla="val 2496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270" y="1869599"/>
            <a:ext cx="5228444" cy="9162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8270" y="2870201"/>
            <a:ext cx="5202071" cy="2916000"/>
          </a:xfrm>
          <a:prstGeom prst="roundRect">
            <a:avLst>
              <a:gd name="adj" fmla="val 2798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A31B-4685-49E0-BB9E-7C56448B4E8B}" type="datetime1">
              <a:rPr lang="en-US" noProof="0" smtClean="0"/>
              <a:t>9/24/2023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31B0A9-3E16-4C5B-A6CE-045BCB91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3976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6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4449DE-635B-4B23-9B8B-C95A5B8764DB}"/>
              </a:ext>
            </a:extLst>
          </p:cNvPr>
          <p:cNvSpPr/>
          <p:nvPr userDrawn="1"/>
        </p:nvSpPr>
        <p:spPr>
          <a:xfrm>
            <a:off x="663356" y="1790228"/>
            <a:ext cx="10863358" cy="4080348"/>
          </a:xfrm>
          <a:prstGeom prst="roundRect">
            <a:avLst>
              <a:gd name="adj" fmla="val 2634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1869600"/>
            <a:ext cx="5040000" cy="3921601"/>
          </a:xfrm>
          <a:prstGeom prst="roundRect">
            <a:avLst>
              <a:gd name="adj" fmla="val 1970"/>
            </a:avLst>
          </a:prstGeom>
          <a:ln w="28575">
            <a:noFill/>
          </a:ln>
          <a:effectLst/>
        </p:spPr>
        <p:txBody>
          <a:bodyPr anchor="t" anchorCtr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8644" y="1869601"/>
            <a:ext cx="5040000" cy="3921600"/>
          </a:xfrm>
          <a:prstGeom prst="roundRect">
            <a:avLst>
              <a:gd name="adj" fmla="val 2211"/>
            </a:avLst>
          </a:prstGeom>
          <a:ln w="28575">
            <a:noFill/>
          </a:ln>
          <a:effectLst/>
        </p:spPr>
        <p:txBody>
          <a:bodyPr anchor="t" anchorCtr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869E7-8672-46F6-8857-62A27DD20D20}" type="datetime1">
              <a:rPr lang="en-US" noProof="0" smtClean="0"/>
              <a:t>9/24/2023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539E0A-8009-4A6E-A7A1-5AEFA5220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9691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5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85801" y="609600"/>
            <a:ext cx="10840914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85801" y="2142067"/>
            <a:ext cx="1084091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60F9E13-C377-4727-B0B1-93F5177B716B}" type="datetime1">
              <a:rPr lang="en-US" noProof="0" smtClean="0"/>
              <a:t>9/24/2023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9069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8" r:id="rId3"/>
    <p:sldLayoutId id="2147483679" r:id="rId4"/>
    <p:sldLayoutId id="2147483669" r:id="rId5"/>
    <p:sldLayoutId id="2147483680" r:id="rId6"/>
    <p:sldLayoutId id="2147483672" r:id="rId7"/>
    <p:sldLayoutId id="2147483665" r:id="rId8"/>
    <p:sldLayoutId id="2147483664" r:id="rId9"/>
    <p:sldLayoutId id="2147483671" r:id="rId10"/>
    <p:sldLayoutId id="2147483666" r:id="rId11"/>
    <p:sldLayoutId id="2147483667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12" Type="http://schemas.openxmlformats.org/officeDocument/2006/relationships/image" Target="../media/image23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20.png"/><Relationship Id="rId7" Type="http://schemas.openxmlformats.org/officeDocument/2006/relationships/image" Target="../media/image4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480.png"/><Relationship Id="rId7" Type="http://schemas.openxmlformats.org/officeDocument/2006/relationships/image" Target="../media/image5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0.png"/><Relationship Id="rId5" Type="http://schemas.openxmlformats.org/officeDocument/2006/relationships/image" Target="../media/image84.png"/><Relationship Id="rId4" Type="http://schemas.openxmlformats.org/officeDocument/2006/relationships/image" Target="../media/image6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5B398-1E7F-44AD-8356-8345134C9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9254" y="2295115"/>
            <a:ext cx="8132458" cy="2267769"/>
          </a:xfrm>
          <a:gradFill>
            <a:gsLst>
              <a:gs pos="0">
                <a:srgbClr val="3FCDFF">
                  <a:alpha val="0"/>
                </a:srgbClr>
              </a:gs>
              <a:gs pos="82000">
                <a:srgbClr val="CCECFF">
                  <a:alpha val="57000"/>
                  <a:lumMod val="90000"/>
                </a:srgb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127000" dist="50800" dir="4800000" algn="ctr">
              <a:srgbClr val="3FCDFF"/>
            </a:outerShdw>
          </a:effectLst>
          <a:scene3d>
            <a:camera prst="perspectiveFront" fov="5400000">
              <a:rot lat="468985" lon="19832430" rev="215898"/>
            </a:camera>
            <a:lightRig rig="harsh" dir="t">
              <a:rot lat="0" lon="0" rev="3000000"/>
            </a:lightRig>
          </a:scene3d>
          <a:sp3d extrusionH="254000" contourW="317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/>
          <a:lstStyle/>
          <a:p>
            <a:r>
              <a:rPr lang="en-US" dirty="0">
                <a:solidFill>
                  <a:srgbClr val="CCECFF"/>
                </a:solidFill>
              </a:rPr>
              <a:t>The hitchhiker's guide to the Voxels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A3D91-AB3F-4EDF-B87E-FDDF6C5DC4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Don’t panic</a:t>
            </a:r>
          </a:p>
          <a:p>
            <a:r>
              <a:rPr lang="en-US" dirty="0"/>
              <a:t>Ushiostarfish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FE76F-8866-6B0E-D3F0-2A417BC6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2749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E558400-D9B1-A987-DECD-723DA50B651F}"/>
              </a:ext>
            </a:extLst>
          </p:cNvPr>
          <p:cNvCxnSpPr>
            <a:cxnSpLocks/>
          </p:cNvCxnSpPr>
          <p:nvPr/>
        </p:nvCxnSpPr>
        <p:spPr>
          <a:xfrm>
            <a:off x="7226300" y="5178014"/>
            <a:ext cx="11055" cy="384818"/>
          </a:xfrm>
          <a:prstGeom prst="line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8CE61-1F90-A611-D3E5-65B425B25603}"/>
              </a:ext>
            </a:extLst>
          </p:cNvPr>
          <p:cNvSpPr/>
          <p:nvPr/>
        </p:nvSpPr>
        <p:spPr>
          <a:xfrm>
            <a:off x="4389174" y="4264399"/>
            <a:ext cx="1009366" cy="10093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7ADEA-8ED3-FD01-71B5-F8746A29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Triangle vs Box overlap test – corner </a:t>
            </a:r>
            <a:r>
              <a:rPr lang="en-US" dirty="0" err="1"/>
              <a:t>caseS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2F338-4FD6-841F-5D8D-D5D5A1C5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10</a:t>
            </a:fld>
            <a:endParaRPr lang="en-US" noProof="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090164-3612-18FC-375F-01D8F974E93C}"/>
              </a:ext>
            </a:extLst>
          </p:cNvPr>
          <p:cNvCxnSpPr>
            <a:cxnSpLocks/>
          </p:cNvCxnSpPr>
          <p:nvPr/>
        </p:nvCxnSpPr>
        <p:spPr>
          <a:xfrm>
            <a:off x="5678941" y="4770168"/>
            <a:ext cx="1547359" cy="41148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F8F9C1-7264-68DB-98B5-0E6DC020C7D0}"/>
              </a:ext>
            </a:extLst>
          </p:cNvPr>
          <p:cNvCxnSpPr>
            <a:cxnSpLocks/>
          </p:cNvCxnSpPr>
          <p:nvPr/>
        </p:nvCxnSpPr>
        <p:spPr>
          <a:xfrm flipH="1">
            <a:off x="5678941" y="4320103"/>
            <a:ext cx="1547359" cy="45006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52F0D15-4C5A-8D34-0746-BA74A58F2004}"/>
              </a:ext>
            </a:extLst>
          </p:cNvPr>
          <p:cNvSpPr/>
          <p:nvPr/>
        </p:nvSpPr>
        <p:spPr>
          <a:xfrm rot="11733514">
            <a:off x="5075747" y="4392954"/>
            <a:ext cx="110086" cy="222250"/>
          </a:xfrm>
          <a:prstGeom prst="downArrow">
            <a:avLst>
              <a:gd name="adj1" fmla="val 40726"/>
              <a:gd name="adj2" fmla="val 7261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C24D8BD-335D-DCE2-EA13-146F21769B3B}"/>
              </a:ext>
            </a:extLst>
          </p:cNvPr>
          <p:cNvCxnSpPr>
            <a:cxnSpLocks/>
          </p:cNvCxnSpPr>
          <p:nvPr/>
        </p:nvCxnSpPr>
        <p:spPr>
          <a:xfrm>
            <a:off x="3790950" y="4272040"/>
            <a:ext cx="1892300" cy="503208"/>
          </a:xfrm>
          <a:prstGeom prst="line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E9DA9DF-48C5-82AC-F7C1-7BAE448A0AD5}"/>
              </a:ext>
            </a:extLst>
          </p:cNvPr>
          <p:cNvCxnSpPr>
            <a:cxnSpLocks/>
          </p:cNvCxnSpPr>
          <p:nvPr/>
        </p:nvCxnSpPr>
        <p:spPr>
          <a:xfrm>
            <a:off x="7219950" y="4320103"/>
            <a:ext cx="12700" cy="85791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88C70B4-B0B2-124C-B8FB-30AF16D3C080}"/>
              </a:ext>
            </a:extLst>
          </p:cNvPr>
          <p:cNvCxnSpPr>
            <a:cxnSpLocks/>
          </p:cNvCxnSpPr>
          <p:nvPr/>
        </p:nvCxnSpPr>
        <p:spPr>
          <a:xfrm flipV="1">
            <a:off x="3937000" y="4779195"/>
            <a:ext cx="1730486" cy="536249"/>
          </a:xfrm>
          <a:prstGeom prst="line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Down 41">
            <a:extLst>
              <a:ext uri="{FF2B5EF4-FFF2-40B4-BE49-F238E27FC236}">
                <a16:creationId xmlns:a16="http://schemas.microsoft.com/office/drawing/2014/main" id="{D3EA69E8-7406-010C-C7C0-3F2FB7658BDA}"/>
              </a:ext>
            </a:extLst>
          </p:cNvPr>
          <p:cNvSpPr/>
          <p:nvPr/>
        </p:nvSpPr>
        <p:spPr>
          <a:xfrm rot="5200151">
            <a:off x="7047432" y="4434011"/>
            <a:ext cx="110086" cy="222250"/>
          </a:xfrm>
          <a:prstGeom prst="downArrow">
            <a:avLst>
              <a:gd name="adj1" fmla="val 40726"/>
              <a:gd name="adj2" fmla="val 7261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0DABB981-9208-4691-636B-17BAF446EB21}"/>
              </a:ext>
            </a:extLst>
          </p:cNvPr>
          <p:cNvSpPr/>
          <p:nvPr/>
        </p:nvSpPr>
        <p:spPr>
          <a:xfrm rot="20567457">
            <a:off x="5069397" y="4951754"/>
            <a:ext cx="110086" cy="222250"/>
          </a:xfrm>
          <a:prstGeom prst="downArrow">
            <a:avLst>
              <a:gd name="adj1" fmla="val 40726"/>
              <a:gd name="adj2" fmla="val 7261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C75D3B2-C04A-D380-A15C-59434F059E58}"/>
              </a:ext>
            </a:extLst>
          </p:cNvPr>
          <p:cNvSpPr/>
          <p:nvPr/>
        </p:nvSpPr>
        <p:spPr>
          <a:xfrm>
            <a:off x="5347475" y="4222720"/>
            <a:ext cx="92347" cy="92347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25DA3DC-51A9-B64C-429F-9B4434C42108}"/>
              </a:ext>
            </a:extLst>
          </p:cNvPr>
          <p:cNvCxnSpPr>
            <a:cxnSpLocks/>
          </p:cNvCxnSpPr>
          <p:nvPr/>
        </p:nvCxnSpPr>
        <p:spPr>
          <a:xfrm flipV="1">
            <a:off x="5292193" y="4295882"/>
            <a:ext cx="97863" cy="375693"/>
          </a:xfrm>
          <a:prstGeom prst="line">
            <a:avLst/>
          </a:prstGeom>
          <a:ln w="12700">
            <a:solidFill>
              <a:srgbClr val="FFC000"/>
            </a:solidFill>
            <a:headEnd type="diamond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31F903B-AB06-F54D-B232-45261D877872}"/>
              </a:ext>
            </a:extLst>
          </p:cNvPr>
          <p:cNvSpPr/>
          <p:nvPr/>
        </p:nvSpPr>
        <p:spPr>
          <a:xfrm>
            <a:off x="5343882" y="5227591"/>
            <a:ext cx="92347" cy="92347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2DC21AF-4F7A-8773-301F-50F3696828EF}"/>
              </a:ext>
            </a:extLst>
          </p:cNvPr>
          <p:cNvCxnSpPr>
            <a:cxnSpLocks/>
          </p:cNvCxnSpPr>
          <p:nvPr/>
        </p:nvCxnSpPr>
        <p:spPr>
          <a:xfrm>
            <a:off x="5295900" y="4896082"/>
            <a:ext cx="103263" cy="379271"/>
          </a:xfrm>
          <a:prstGeom prst="line">
            <a:avLst/>
          </a:prstGeom>
          <a:ln w="12700">
            <a:solidFill>
              <a:srgbClr val="FFC000"/>
            </a:solidFill>
            <a:headEnd type="diamond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64A8CB-70A6-B4F9-5C78-C54B1352C63E}"/>
              </a:ext>
            </a:extLst>
          </p:cNvPr>
          <p:cNvCxnSpPr>
            <a:cxnSpLocks/>
          </p:cNvCxnSpPr>
          <p:nvPr/>
        </p:nvCxnSpPr>
        <p:spPr>
          <a:xfrm flipH="1" flipV="1">
            <a:off x="5410902" y="5275605"/>
            <a:ext cx="1821748" cy="39839"/>
          </a:xfrm>
          <a:prstGeom prst="line">
            <a:avLst/>
          </a:prstGeom>
          <a:ln w="12700">
            <a:solidFill>
              <a:srgbClr val="FFC000"/>
            </a:solidFill>
            <a:headEnd type="diamond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919C7CE-AE67-B6B7-550E-B2ACD6E01BED}"/>
              </a:ext>
            </a:extLst>
          </p:cNvPr>
          <p:cNvCxnSpPr>
            <a:cxnSpLocks/>
          </p:cNvCxnSpPr>
          <p:nvPr/>
        </p:nvCxnSpPr>
        <p:spPr>
          <a:xfrm>
            <a:off x="7215245" y="3938678"/>
            <a:ext cx="11055" cy="384818"/>
          </a:xfrm>
          <a:prstGeom prst="line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0A3C708D-8BFA-A078-0E2E-C02E8324B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890281"/>
            <a:ext cx="9734551" cy="2048397"/>
          </a:xfrm>
        </p:spPr>
        <p:txBody>
          <a:bodyPr>
            <a:normAutofit/>
          </a:bodyPr>
          <a:lstStyle/>
          <a:p>
            <a:r>
              <a:rPr lang="en-US" dirty="0"/>
              <a:t>There are corner cases in which the test shows “overlap” but it is not true</a:t>
            </a:r>
          </a:p>
          <a:p>
            <a:pPr lvl="1"/>
            <a:r>
              <a:rPr lang="en-US" dirty="0"/>
              <a:t>It can be completely filtered by additional 2d bounding box test</a:t>
            </a:r>
          </a:p>
          <a:p>
            <a:pPr lvl="1"/>
            <a:r>
              <a:rPr lang="en-US" dirty="0"/>
              <a:t>The subsequent algorithm in this presentation does need the test</a:t>
            </a:r>
          </a:p>
          <a:p>
            <a:pPr lvl="2"/>
            <a:r>
              <a:rPr lang="en-US" dirty="0"/>
              <a:t>2d bounding box test is implicitly taken into account</a:t>
            </a:r>
          </a:p>
          <a:p>
            <a:pPr lvl="2"/>
            <a:r>
              <a:rPr lang="en-US" dirty="0"/>
              <a:t>You may need an extra 2d bounding box test if you use it for other purposes</a:t>
            </a:r>
          </a:p>
          <a:p>
            <a:pPr lvl="1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D7CEDB-5D92-3AD3-E17F-DC65A6379931}"/>
              </a:ext>
            </a:extLst>
          </p:cNvPr>
          <p:cNvSpPr txBox="1"/>
          <p:nvPr/>
        </p:nvSpPr>
        <p:spPr>
          <a:xfrm>
            <a:off x="4372139" y="5811854"/>
            <a:ext cx="288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corner case – false positive</a:t>
            </a:r>
          </a:p>
        </p:txBody>
      </p:sp>
    </p:spTree>
    <p:extLst>
      <p:ext uri="{BB962C8B-B14F-4D97-AF65-F5344CB8AC3E}">
        <p14:creationId xmlns:p14="http://schemas.microsoft.com/office/powerpoint/2010/main" val="2448336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85329-7C02-129F-838B-2F4E1F30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Triangle vs Box overlap test – 6 Separating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2A7B3-7342-6C84-2D36-A9D719C60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1438580"/>
          </a:xfrm>
        </p:spPr>
        <p:txBody>
          <a:bodyPr/>
          <a:lstStyle/>
          <a:p>
            <a:r>
              <a:rPr lang="en-US" dirty="0"/>
              <a:t>Another variant of voxelization</a:t>
            </a:r>
          </a:p>
          <a:p>
            <a:pPr lvl="1"/>
            <a:r>
              <a:rPr lang="en-US" dirty="0"/>
              <a:t>Often closer to the original geometry</a:t>
            </a:r>
          </a:p>
          <a:p>
            <a:r>
              <a:rPr lang="en-US" dirty="0"/>
              <a:t>Same rule but just different “Critical Points”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090BA-042D-C6CB-D4A7-CA75F3B4B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A8E6C8-B0AD-26CE-17FA-AD2C5601FA9C}"/>
              </a:ext>
            </a:extLst>
          </p:cNvPr>
          <p:cNvSpPr/>
          <p:nvPr/>
        </p:nvSpPr>
        <p:spPr>
          <a:xfrm>
            <a:off x="1404764" y="3272752"/>
            <a:ext cx="2893962" cy="206915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D5133-735F-D0F0-7BDF-848D3988D814}"/>
              </a:ext>
            </a:extLst>
          </p:cNvPr>
          <p:cNvSpPr txBox="1"/>
          <p:nvPr/>
        </p:nvSpPr>
        <p:spPr>
          <a:xfrm>
            <a:off x="1512359" y="3373766"/>
            <a:ext cx="283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Points for </a:t>
            </a:r>
          </a:p>
          <a:p>
            <a:r>
              <a:rPr lang="en-US" dirty="0"/>
              <a:t>6-separating Voxelization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C5D53C-88A1-4A4B-4233-E0612F47A47E}"/>
              </a:ext>
            </a:extLst>
          </p:cNvPr>
          <p:cNvGrpSpPr/>
          <p:nvPr/>
        </p:nvGrpSpPr>
        <p:grpSpPr>
          <a:xfrm>
            <a:off x="2391614" y="4321030"/>
            <a:ext cx="735625" cy="732050"/>
            <a:chOff x="2025651" y="3035540"/>
            <a:chExt cx="1370370" cy="13637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CB1C16-A798-0F39-C99A-22081233615F}"/>
                </a:ext>
              </a:extLst>
            </p:cNvPr>
            <p:cNvSpPr/>
            <p:nvPr/>
          </p:nvSpPr>
          <p:spPr>
            <a:xfrm>
              <a:off x="2133600" y="3141156"/>
              <a:ext cx="1168400" cy="1168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F6EE702-EDE7-6DD8-7E80-8BAC770B44B7}"/>
                </a:ext>
              </a:extLst>
            </p:cNvPr>
            <p:cNvSpPr/>
            <p:nvPr/>
          </p:nvSpPr>
          <p:spPr>
            <a:xfrm>
              <a:off x="2025651" y="36356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B0843E3-CC62-2660-7D61-27655DCFFC85}"/>
                </a:ext>
              </a:extLst>
            </p:cNvPr>
            <p:cNvSpPr/>
            <p:nvPr/>
          </p:nvSpPr>
          <p:spPr>
            <a:xfrm>
              <a:off x="2634380" y="3035540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78C4B68-A825-95CE-C5AC-AD74F1B6DECA}"/>
                </a:ext>
              </a:extLst>
            </p:cNvPr>
            <p:cNvSpPr/>
            <p:nvPr/>
          </p:nvSpPr>
          <p:spPr>
            <a:xfrm>
              <a:off x="2628105" y="42198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30C7A8F-DE24-C464-38BB-FAF681AD9FF5}"/>
                </a:ext>
              </a:extLst>
            </p:cNvPr>
            <p:cNvSpPr/>
            <p:nvPr/>
          </p:nvSpPr>
          <p:spPr>
            <a:xfrm>
              <a:off x="3216633" y="36356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62CE2A4-9B7C-F8CE-C89D-44AD2A57B76C}"/>
              </a:ext>
            </a:extLst>
          </p:cNvPr>
          <p:cNvSpPr/>
          <p:nvPr/>
        </p:nvSpPr>
        <p:spPr>
          <a:xfrm>
            <a:off x="5591317" y="2115667"/>
            <a:ext cx="1009366" cy="1009366"/>
          </a:xfrm>
          <a:prstGeom prst="rect">
            <a:avLst/>
          </a:prstGeom>
          <a:solidFill>
            <a:srgbClr val="695DFF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851A53-C071-01B9-BFC8-C8C4C7722A66}"/>
              </a:ext>
            </a:extLst>
          </p:cNvPr>
          <p:cNvSpPr/>
          <p:nvPr/>
        </p:nvSpPr>
        <p:spPr>
          <a:xfrm>
            <a:off x="6083381" y="2065864"/>
            <a:ext cx="92347" cy="9234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1E059B1-2330-6720-E656-3FE8783D75E8}"/>
              </a:ext>
            </a:extLst>
          </p:cNvPr>
          <p:cNvSpPr/>
          <p:nvPr/>
        </p:nvSpPr>
        <p:spPr>
          <a:xfrm>
            <a:off x="6554827" y="2581050"/>
            <a:ext cx="92347" cy="92347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06ADB9E-A883-0AB5-9BE3-614DDC29949E}"/>
              </a:ext>
            </a:extLst>
          </p:cNvPr>
          <p:cNvSpPr/>
          <p:nvPr/>
        </p:nvSpPr>
        <p:spPr>
          <a:xfrm>
            <a:off x="5545143" y="2582289"/>
            <a:ext cx="92347" cy="9234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DEEA998-1BCF-1933-EB0E-7B1768B006C4}"/>
              </a:ext>
            </a:extLst>
          </p:cNvPr>
          <p:cNvSpPr/>
          <p:nvPr/>
        </p:nvSpPr>
        <p:spPr>
          <a:xfrm>
            <a:off x="6085259" y="3070741"/>
            <a:ext cx="92347" cy="9234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ED67B5-0CA2-9CC8-FCA0-54AA3EFFDEEC}"/>
              </a:ext>
            </a:extLst>
          </p:cNvPr>
          <p:cNvCxnSpPr>
            <a:cxnSpLocks/>
          </p:cNvCxnSpPr>
          <p:nvPr/>
        </p:nvCxnSpPr>
        <p:spPr>
          <a:xfrm>
            <a:off x="6054898" y="1866934"/>
            <a:ext cx="653171" cy="150683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704C3D-90F0-6C07-937D-3BA510B758BB}"/>
              </a:ext>
            </a:extLst>
          </p:cNvPr>
          <p:cNvCxnSpPr>
            <a:cxnSpLocks/>
          </p:cNvCxnSpPr>
          <p:nvPr/>
        </p:nvCxnSpPr>
        <p:spPr>
          <a:xfrm flipV="1">
            <a:off x="6426674" y="2633932"/>
            <a:ext cx="172400" cy="88750"/>
          </a:xfrm>
          <a:prstGeom prst="line">
            <a:avLst/>
          </a:prstGeom>
          <a:ln w="12700">
            <a:solidFill>
              <a:srgbClr val="FFC000"/>
            </a:solidFill>
            <a:headEnd type="diamond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B3353CD-9141-A148-02ED-A53AC686DEEA}"/>
              </a:ext>
            </a:extLst>
          </p:cNvPr>
          <p:cNvSpPr/>
          <p:nvPr/>
        </p:nvSpPr>
        <p:spPr>
          <a:xfrm>
            <a:off x="8053795" y="2115667"/>
            <a:ext cx="1009366" cy="10093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5E2DFA1-1A27-4FF5-1DBC-4FE9508FCD9F}"/>
              </a:ext>
            </a:extLst>
          </p:cNvPr>
          <p:cNvSpPr/>
          <p:nvPr/>
        </p:nvSpPr>
        <p:spPr>
          <a:xfrm>
            <a:off x="8529288" y="3075457"/>
            <a:ext cx="92347" cy="9234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617A70A-4E20-8E25-D1D8-46F909E124EB}"/>
              </a:ext>
            </a:extLst>
          </p:cNvPr>
          <p:cNvSpPr/>
          <p:nvPr/>
        </p:nvSpPr>
        <p:spPr>
          <a:xfrm>
            <a:off x="9027360" y="2574176"/>
            <a:ext cx="92347" cy="92347"/>
          </a:xfrm>
          <a:prstGeom prst="ellipse">
            <a:avLst/>
          </a:prstGeom>
          <a:solidFill>
            <a:srgbClr val="FFFF00"/>
          </a:solidFill>
          <a:ln>
            <a:solidFill>
              <a:srgbClr val="005BF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DC8DA66-43C7-C93B-04A4-E7BA033B0227}"/>
              </a:ext>
            </a:extLst>
          </p:cNvPr>
          <p:cNvSpPr/>
          <p:nvPr/>
        </p:nvSpPr>
        <p:spPr>
          <a:xfrm>
            <a:off x="8534656" y="2065864"/>
            <a:ext cx="92347" cy="9234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653045-75F9-DFDD-3610-6FF4AA030681}"/>
              </a:ext>
            </a:extLst>
          </p:cNvPr>
          <p:cNvSpPr/>
          <p:nvPr/>
        </p:nvSpPr>
        <p:spPr>
          <a:xfrm>
            <a:off x="7996339" y="2587758"/>
            <a:ext cx="92347" cy="9234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E385F5-A94C-DA07-B42A-BD493C400A6F}"/>
              </a:ext>
            </a:extLst>
          </p:cNvPr>
          <p:cNvCxnSpPr>
            <a:cxnSpLocks/>
          </p:cNvCxnSpPr>
          <p:nvPr/>
        </p:nvCxnSpPr>
        <p:spPr>
          <a:xfrm>
            <a:off x="8693463" y="1769111"/>
            <a:ext cx="662353" cy="111699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753A7AE3-B714-91A8-D42E-F8BC2AB12D65}"/>
              </a:ext>
            </a:extLst>
          </p:cNvPr>
          <p:cNvSpPr/>
          <p:nvPr/>
        </p:nvSpPr>
        <p:spPr>
          <a:xfrm rot="14805485">
            <a:off x="6145097" y="1785719"/>
            <a:ext cx="110086" cy="222250"/>
          </a:xfrm>
          <a:prstGeom prst="downArrow">
            <a:avLst>
              <a:gd name="adj1" fmla="val 40726"/>
              <a:gd name="adj2" fmla="val 7261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CB80B83-F56B-5BB1-814C-776DAB17A935}"/>
              </a:ext>
            </a:extLst>
          </p:cNvPr>
          <p:cNvSpPr/>
          <p:nvPr/>
        </p:nvSpPr>
        <p:spPr>
          <a:xfrm rot="14341600">
            <a:off x="8822355" y="1748086"/>
            <a:ext cx="110086" cy="222250"/>
          </a:xfrm>
          <a:prstGeom prst="downArrow">
            <a:avLst>
              <a:gd name="adj1" fmla="val 40726"/>
              <a:gd name="adj2" fmla="val 7261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A987E6DD-488E-5493-A07F-437DF3840250}"/>
              </a:ext>
            </a:extLst>
          </p:cNvPr>
          <p:cNvSpPr/>
          <p:nvPr/>
        </p:nvSpPr>
        <p:spPr>
          <a:xfrm>
            <a:off x="6898452" y="2336380"/>
            <a:ext cx="919553" cy="373487"/>
          </a:xfrm>
          <a:prstGeom prst="wedgeRectCallout">
            <a:avLst>
              <a:gd name="adj1" fmla="val -63716"/>
              <a:gd name="adj2" fmla="val 22539"/>
            </a:avLst>
          </a:prstGeom>
          <a:ln w="1905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Most interior</a:t>
            </a:r>
          </a:p>
          <a:p>
            <a:pPr algn="ctr"/>
            <a:r>
              <a:rPr lang="en-US" sz="1000" dirty="0"/>
              <a:t>(Positive)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1E5EEA5F-30DF-E836-5344-F9C76ACB0139}"/>
              </a:ext>
            </a:extLst>
          </p:cNvPr>
          <p:cNvSpPr/>
          <p:nvPr/>
        </p:nvSpPr>
        <p:spPr>
          <a:xfrm>
            <a:off x="9365411" y="2306618"/>
            <a:ext cx="957913" cy="373487"/>
          </a:xfrm>
          <a:prstGeom prst="wedgeRectCallout">
            <a:avLst>
              <a:gd name="adj1" fmla="val -63716"/>
              <a:gd name="adj2" fmla="val 22539"/>
            </a:avLst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Most interior</a:t>
            </a:r>
          </a:p>
          <a:p>
            <a:pPr algn="ctr"/>
            <a:r>
              <a:rPr lang="en-US" sz="1000" dirty="0"/>
              <a:t>(Negative)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58A272-5214-32AF-73A0-20BBC7E30DA5}"/>
              </a:ext>
            </a:extLst>
          </p:cNvPr>
          <p:cNvCxnSpPr>
            <a:cxnSpLocks/>
          </p:cNvCxnSpPr>
          <p:nvPr/>
        </p:nvCxnSpPr>
        <p:spPr>
          <a:xfrm flipH="1">
            <a:off x="9072756" y="2564606"/>
            <a:ext cx="90294" cy="55266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  <a:headEnd type="diamond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EEA9748-5DFA-D2AE-C955-97D37036A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309" y="3540438"/>
            <a:ext cx="5210564" cy="206915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F46971D-2EC8-C9AC-162B-5F9101AEBC4C}"/>
              </a:ext>
            </a:extLst>
          </p:cNvPr>
          <p:cNvSpPr txBox="1"/>
          <p:nvPr/>
        </p:nvSpPr>
        <p:spPr>
          <a:xfrm>
            <a:off x="6233009" y="5631142"/>
            <a:ext cx="33621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“Fast Parallel Surface and Solid Voxelization on GPUs”</a:t>
            </a:r>
          </a:p>
        </p:txBody>
      </p:sp>
    </p:spTree>
    <p:extLst>
      <p:ext uri="{BB962C8B-B14F-4D97-AF65-F5344CB8AC3E}">
        <p14:creationId xmlns:p14="http://schemas.microsoft.com/office/powerpoint/2010/main" val="2000899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763271C-57A7-EF7A-8F70-114F616356FF}"/>
              </a:ext>
            </a:extLst>
          </p:cNvPr>
          <p:cNvSpPr/>
          <p:nvPr/>
        </p:nvSpPr>
        <p:spPr>
          <a:xfrm>
            <a:off x="3674759" y="2643096"/>
            <a:ext cx="6591300" cy="1913891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7ADEA-8ED3-FD01-71B5-F8746A29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Triangle vs Box overlap test – 6 Separating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2F338-4FD6-841F-5D8D-D5D5A1C5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A4D656-414C-689F-07ED-0ED8E810620E}"/>
              </a:ext>
            </a:extLst>
          </p:cNvPr>
          <p:cNvSpPr/>
          <p:nvPr/>
        </p:nvSpPr>
        <p:spPr>
          <a:xfrm>
            <a:off x="1112575" y="2932369"/>
            <a:ext cx="1009366" cy="1009366"/>
          </a:xfrm>
          <a:prstGeom prst="rect">
            <a:avLst/>
          </a:prstGeom>
          <a:solidFill>
            <a:srgbClr val="695DFF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090164-3612-18FC-375F-01D8F974E93C}"/>
              </a:ext>
            </a:extLst>
          </p:cNvPr>
          <p:cNvCxnSpPr>
            <a:cxnSpLocks/>
          </p:cNvCxnSpPr>
          <p:nvPr/>
        </p:nvCxnSpPr>
        <p:spPr>
          <a:xfrm>
            <a:off x="1395918" y="2763132"/>
            <a:ext cx="753778" cy="110891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F8F9C1-7264-68DB-98B5-0E6DC020C7D0}"/>
              </a:ext>
            </a:extLst>
          </p:cNvPr>
          <p:cNvCxnSpPr>
            <a:cxnSpLocks/>
          </p:cNvCxnSpPr>
          <p:nvPr/>
        </p:nvCxnSpPr>
        <p:spPr>
          <a:xfrm flipH="1">
            <a:off x="1395918" y="2643096"/>
            <a:ext cx="1148799" cy="12003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8FF00F-9888-735B-E245-5BB9A4BE8084}"/>
              </a:ext>
            </a:extLst>
          </p:cNvPr>
          <p:cNvCxnSpPr>
            <a:cxnSpLocks/>
          </p:cNvCxnSpPr>
          <p:nvPr/>
        </p:nvCxnSpPr>
        <p:spPr>
          <a:xfrm flipV="1">
            <a:off x="2164327" y="2643096"/>
            <a:ext cx="380390" cy="122895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5680DD-8E3F-B725-C968-ED6DA789F7B9}"/>
                  </a:ext>
                </a:extLst>
              </p:cNvPr>
              <p:cNvSpPr txBox="1"/>
              <p:nvPr/>
            </p:nvSpPr>
            <p:spPr>
              <a:xfrm>
                <a:off x="3915761" y="2725540"/>
                <a:ext cx="26737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𝑒𝑑𝑔𝑒𝑠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5680DD-8E3F-B725-C968-ED6DA789F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761" y="2725540"/>
                <a:ext cx="2673705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A5FAAF0-A0C5-7D15-FE18-48E737F1A853}"/>
              </a:ext>
            </a:extLst>
          </p:cNvPr>
          <p:cNvSpPr txBox="1"/>
          <p:nvPr/>
        </p:nvSpPr>
        <p:spPr>
          <a:xfrm>
            <a:off x="3220504" y="2125809"/>
            <a:ext cx="307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overlap ( 6-separating ) 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ACB1EF-013B-EA8C-4DC8-84AFB6A4AA69}"/>
                  </a:ext>
                </a:extLst>
              </p:cNvPr>
              <p:cNvSpPr txBox="1"/>
              <p:nvPr/>
            </p:nvSpPr>
            <p:spPr>
              <a:xfrm>
                <a:off x="4157246" y="3162926"/>
                <a:ext cx="617662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ACB1EF-013B-EA8C-4DC8-84AFB6A4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246" y="3162926"/>
                <a:ext cx="6176627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A2B34EAF-3EFE-274F-D08A-6D394983BBFD}"/>
              </a:ext>
            </a:extLst>
          </p:cNvPr>
          <p:cNvSpPr/>
          <p:nvPr/>
        </p:nvSpPr>
        <p:spPr>
          <a:xfrm>
            <a:off x="954734" y="4903327"/>
            <a:ext cx="1009366" cy="10093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7A364B-16DB-290E-B802-7A47A3A99B97}"/>
              </a:ext>
            </a:extLst>
          </p:cNvPr>
          <p:cNvCxnSpPr>
            <a:cxnSpLocks/>
          </p:cNvCxnSpPr>
          <p:nvPr/>
        </p:nvCxnSpPr>
        <p:spPr>
          <a:xfrm>
            <a:off x="1690553" y="4701977"/>
            <a:ext cx="753778" cy="110891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BAA7D6-1CCF-1B58-B5FD-8462F5453FA4}"/>
              </a:ext>
            </a:extLst>
          </p:cNvPr>
          <p:cNvCxnSpPr>
            <a:cxnSpLocks/>
          </p:cNvCxnSpPr>
          <p:nvPr/>
        </p:nvCxnSpPr>
        <p:spPr>
          <a:xfrm flipH="1">
            <a:off x="1690553" y="4581941"/>
            <a:ext cx="1148799" cy="12003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46F3741-7B3C-9F6C-7C72-9E91A7913EAF}"/>
              </a:ext>
            </a:extLst>
          </p:cNvPr>
          <p:cNvCxnSpPr>
            <a:cxnSpLocks/>
          </p:cNvCxnSpPr>
          <p:nvPr/>
        </p:nvCxnSpPr>
        <p:spPr>
          <a:xfrm flipV="1">
            <a:off x="2458962" y="4581941"/>
            <a:ext cx="380390" cy="122895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113E521-D0F1-CA11-C05A-FF75275F9422}"/>
              </a:ext>
            </a:extLst>
          </p:cNvPr>
          <p:cNvSpPr/>
          <p:nvPr/>
        </p:nvSpPr>
        <p:spPr>
          <a:xfrm>
            <a:off x="2067442" y="3403338"/>
            <a:ext cx="96297" cy="9629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61EBBD-53E5-F398-0198-5822772DFA0C}"/>
              </a:ext>
            </a:extLst>
          </p:cNvPr>
          <p:cNvSpPr/>
          <p:nvPr/>
        </p:nvSpPr>
        <p:spPr>
          <a:xfrm>
            <a:off x="1565792" y="2888988"/>
            <a:ext cx="96297" cy="9629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3F88D9-7894-A80D-B5DD-5A220AB36DFB}"/>
                  </a:ext>
                </a:extLst>
              </p:cNvPr>
              <p:cNvSpPr txBox="1"/>
              <p:nvPr/>
            </p:nvSpPr>
            <p:spPr>
              <a:xfrm>
                <a:off x="8339174" y="4627276"/>
                <a:ext cx="2154849" cy="327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3F88D9-7894-A80D-B5DD-5A220AB36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174" y="4627276"/>
                <a:ext cx="2154849" cy="327590"/>
              </a:xfrm>
              <a:prstGeom prst="rect">
                <a:avLst/>
              </a:prstGeom>
              <a:blipFill>
                <a:blip r:embed="rId4"/>
                <a:stretch>
                  <a:fillRect l="-850" t="-185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7FBA47-F608-ABE4-8FF8-CA06C75DEC76}"/>
              </a:ext>
            </a:extLst>
          </p:cNvPr>
          <p:cNvCxnSpPr>
            <a:cxnSpLocks/>
          </p:cNvCxnSpPr>
          <p:nvPr/>
        </p:nvCxnSpPr>
        <p:spPr>
          <a:xfrm>
            <a:off x="5864960" y="3855114"/>
            <a:ext cx="425071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6D04499-5C49-6C57-1B69-417C7084679A}"/>
              </a:ext>
            </a:extLst>
          </p:cNvPr>
          <p:cNvSpPr txBox="1"/>
          <p:nvPr/>
        </p:nvSpPr>
        <p:spPr>
          <a:xfrm>
            <a:off x="6412289" y="3988542"/>
            <a:ext cx="3853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Constant. Calculate just once per edge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B2A989-C356-03FB-C59B-F92C33AF9FCB}"/>
              </a:ext>
            </a:extLst>
          </p:cNvPr>
          <p:cNvCxnSpPr>
            <a:cxnSpLocks/>
          </p:cNvCxnSpPr>
          <p:nvPr/>
        </p:nvCxnSpPr>
        <p:spPr>
          <a:xfrm>
            <a:off x="4941851" y="3855114"/>
            <a:ext cx="621524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341C0F-2CA6-8BA0-3DE5-4B7E96E11772}"/>
              </a:ext>
            </a:extLst>
          </p:cNvPr>
          <p:cNvSpPr txBox="1"/>
          <p:nvPr/>
        </p:nvSpPr>
        <p:spPr>
          <a:xfrm>
            <a:off x="3908637" y="3976001"/>
            <a:ext cx="2018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Same with Conservative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71088B6-402A-3D6F-A59F-E7911CFF1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9458" y="5236521"/>
            <a:ext cx="7668335" cy="1438580"/>
          </a:xfrm>
        </p:spPr>
        <p:txBody>
          <a:bodyPr/>
          <a:lstStyle/>
          <a:p>
            <a:r>
              <a:rPr lang="en-US" dirty="0"/>
              <a:t> As an implementation-wise advantage, the test algorithm can be the same</a:t>
            </a:r>
          </a:p>
          <a:p>
            <a:pPr lvl="1"/>
            <a:r>
              <a:rPr lang="en-US" dirty="0"/>
              <a:t>Just switching </a:t>
            </a:r>
            <a:r>
              <a:rPr lang="en-US" dirty="0">
                <a:solidFill>
                  <a:srgbClr val="FFC000"/>
                </a:solidFill>
              </a:rPr>
              <a:t>the constant terms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18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6FF3F-9F54-879D-1FBA-6FA9A28D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Problem of Voxel visiting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F7FE4-CC43-5907-D3C6-A54573E11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5896368" cy="1898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visit all voxels in the bounding box of a triangle</a:t>
            </a:r>
          </a:p>
          <a:p>
            <a:r>
              <a:rPr lang="en-US" dirty="0">
                <a:solidFill>
                  <a:srgbClr val="FFFF00"/>
                </a:solidFill>
              </a:rPr>
              <a:t>Too many voxels to check!!!!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2D517-385C-F1CE-CFCC-D6D3150D8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13</a:t>
            </a:fld>
            <a:endParaRPr lang="en-US" noProof="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05CC289-D5ED-E796-2640-0696BB97D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710" y="2818602"/>
            <a:ext cx="4453139" cy="32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51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8664-143A-22A7-4C3B-2ED699A2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Number of voxels to visit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922B7-D9DA-7634-D6D5-51782E757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970559"/>
          </a:xfrm>
        </p:spPr>
        <p:txBody>
          <a:bodyPr>
            <a:normAutofit/>
          </a:bodyPr>
          <a:lstStyle/>
          <a:p>
            <a:r>
              <a:rPr lang="en-US" dirty="0"/>
              <a:t>Choose “major” axis</a:t>
            </a:r>
          </a:p>
          <a:p>
            <a:r>
              <a:rPr lang="en-US" dirty="0"/>
              <a:t>Rasterize them in 2D space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F5386-1482-1744-B9D3-AD4F8341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14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36618-4340-3C5C-CBBF-39CA819A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319" y="3076480"/>
            <a:ext cx="3130373" cy="2865315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2D9EFD67-2675-A9F6-50E9-027539431654}"/>
              </a:ext>
            </a:extLst>
          </p:cNvPr>
          <p:cNvSpPr/>
          <p:nvPr/>
        </p:nvSpPr>
        <p:spPr>
          <a:xfrm rot="2185069">
            <a:off x="7708362" y="3146293"/>
            <a:ext cx="1216045" cy="2136309"/>
          </a:xfrm>
          <a:prstGeom prst="triangle">
            <a:avLst>
              <a:gd name="adj" fmla="val 89733"/>
            </a:avLst>
          </a:prstGeom>
          <a:solidFill>
            <a:srgbClr val="9E97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596436-1EAF-7D4F-C186-DC84041FC553}"/>
              </a:ext>
            </a:extLst>
          </p:cNvPr>
          <p:cNvSpPr/>
          <p:nvPr/>
        </p:nvSpPr>
        <p:spPr>
          <a:xfrm>
            <a:off x="8976946" y="3455134"/>
            <a:ext cx="562707" cy="5627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87ABC-1483-06E3-B060-BB42332CB513}"/>
              </a:ext>
            </a:extLst>
          </p:cNvPr>
          <p:cNvSpPr/>
          <p:nvPr/>
        </p:nvSpPr>
        <p:spPr>
          <a:xfrm>
            <a:off x="8414239" y="3455134"/>
            <a:ext cx="562707" cy="5627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DA702F-8BAF-F197-6703-3A8805376470}"/>
              </a:ext>
            </a:extLst>
          </p:cNvPr>
          <p:cNvSpPr/>
          <p:nvPr/>
        </p:nvSpPr>
        <p:spPr>
          <a:xfrm>
            <a:off x="8974781" y="4017841"/>
            <a:ext cx="562707" cy="5627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0D87D3-237D-44C5-7277-7F18337DC662}"/>
              </a:ext>
            </a:extLst>
          </p:cNvPr>
          <p:cNvSpPr/>
          <p:nvPr/>
        </p:nvSpPr>
        <p:spPr>
          <a:xfrm>
            <a:off x="8412074" y="4017841"/>
            <a:ext cx="562707" cy="5627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C9C82C-A834-91EC-84D9-11894346040A}"/>
              </a:ext>
            </a:extLst>
          </p:cNvPr>
          <p:cNvSpPr/>
          <p:nvPr/>
        </p:nvSpPr>
        <p:spPr>
          <a:xfrm>
            <a:off x="8409909" y="4580548"/>
            <a:ext cx="562707" cy="5627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9C1BD6-653C-1596-6701-B4F0F94A7340}"/>
              </a:ext>
            </a:extLst>
          </p:cNvPr>
          <p:cNvSpPr/>
          <p:nvPr/>
        </p:nvSpPr>
        <p:spPr>
          <a:xfrm>
            <a:off x="7847202" y="4580548"/>
            <a:ext cx="562707" cy="5627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3FDFCB-1891-86E6-0446-EAF437A36F98}"/>
              </a:ext>
            </a:extLst>
          </p:cNvPr>
          <p:cNvSpPr/>
          <p:nvPr/>
        </p:nvSpPr>
        <p:spPr>
          <a:xfrm>
            <a:off x="7851532" y="4017841"/>
            <a:ext cx="562707" cy="5627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8301A4-AD2E-02AE-C80D-97CACB353799}"/>
              </a:ext>
            </a:extLst>
          </p:cNvPr>
          <p:cNvSpPr/>
          <p:nvPr/>
        </p:nvSpPr>
        <p:spPr>
          <a:xfrm>
            <a:off x="7288825" y="4017841"/>
            <a:ext cx="562707" cy="5627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50AF92-E9B6-2715-AC50-5ED21C446DBD}"/>
              </a:ext>
            </a:extLst>
          </p:cNvPr>
          <p:cNvSpPr/>
          <p:nvPr/>
        </p:nvSpPr>
        <p:spPr>
          <a:xfrm>
            <a:off x="7292309" y="4580548"/>
            <a:ext cx="562707" cy="5627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B8FAE5-8657-2B93-DA72-E9D1D270D381}"/>
              </a:ext>
            </a:extLst>
          </p:cNvPr>
          <p:cNvSpPr/>
          <p:nvPr/>
        </p:nvSpPr>
        <p:spPr>
          <a:xfrm>
            <a:off x="6729602" y="4580548"/>
            <a:ext cx="562707" cy="5627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023F23-4F75-9E0A-8990-EC307FF4A8CE}"/>
              </a:ext>
            </a:extLst>
          </p:cNvPr>
          <p:cNvSpPr/>
          <p:nvPr/>
        </p:nvSpPr>
        <p:spPr>
          <a:xfrm>
            <a:off x="7851834" y="5142521"/>
            <a:ext cx="562707" cy="5627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4D46AB-765B-6CF1-8AE8-D747EABFB01D}"/>
              </a:ext>
            </a:extLst>
          </p:cNvPr>
          <p:cNvSpPr/>
          <p:nvPr/>
        </p:nvSpPr>
        <p:spPr>
          <a:xfrm>
            <a:off x="7292309" y="5142520"/>
            <a:ext cx="562707" cy="5627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F829AC-4A12-A942-5569-760DE134DEB0}"/>
              </a:ext>
            </a:extLst>
          </p:cNvPr>
          <p:cNvSpPr txBox="1"/>
          <p:nvPr/>
        </p:nvSpPr>
        <p:spPr>
          <a:xfrm>
            <a:off x="2438400" y="6048124"/>
            <a:ext cx="2095500" cy="37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Major Axis ( X 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99D6AF-8780-FBC4-E70D-36C76C90D77F}"/>
              </a:ext>
            </a:extLst>
          </p:cNvPr>
          <p:cNvSpPr txBox="1"/>
          <p:nvPr/>
        </p:nvSpPr>
        <p:spPr>
          <a:xfrm>
            <a:off x="7570178" y="5996938"/>
            <a:ext cx="2095500" cy="37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Rasterize in 2D</a:t>
            </a:r>
          </a:p>
        </p:txBody>
      </p:sp>
    </p:spTree>
    <p:extLst>
      <p:ext uri="{BB962C8B-B14F-4D97-AF65-F5344CB8AC3E}">
        <p14:creationId xmlns:p14="http://schemas.microsoft.com/office/powerpoint/2010/main" val="1057929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79C00-3A2F-81DE-CB5F-79FCD6F3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92E92-FDC0-7302-CBDF-0878F7BB3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9982199" cy="1826099"/>
          </a:xfrm>
        </p:spPr>
        <p:txBody>
          <a:bodyPr/>
          <a:lstStyle/>
          <a:p>
            <a:r>
              <a:rPr lang="en-US" dirty="0"/>
              <a:t>Process voxels for each line</a:t>
            </a:r>
          </a:p>
          <a:p>
            <a:r>
              <a:rPr lang="en-US" dirty="0"/>
              <a:t>The first axis-x range is trivial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But for the second axis-y?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6F5BC-BB94-93DD-AB56-EB32264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CB47263-945E-8D49-18E0-DCD248BEF83F}"/>
              </a:ext>
            </a:extLst>
          </p:cNvPr>
          <p:cNvSpPr/>
          <p:nvPr/>
        </p:nvSpPr>
        <p:spPr>
          <a:xfrm rot="2185069">
            <a:off x="6398355" y="701938"/>
            <a:ext cx="1871789" cy="3288300"/>
          </a:xfrm>
          <a:prstGeom prst="triangle">
            <a:avLst>
              <a:gd name="adj" fmla="val 89733"/>
            </a:avLst>
          </a:prstGeom>
          <a:solidFill>
            <a:srgbClr val="9E97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856DA4-FB4B-87BE-576B-ADDA490C2A06}"/>
              </a:ext>
            </a:extLst>
          </p:cNvPr>
          <p:cNvSpPr/>
          <p:nvPr/>
        </p:nvSpPr>
        <p:spPr>
          <a:xfrm>
            <a:off x="7081471" y="1970943"/>
            <a:ext cx="562707" cy="5627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3CB7FC-8854-5F61-9994-4606C8AC4827}"/>
              </a:ext>
            </a:extLst>
          </p:cNvPr>
          <p:cNvSpPr/>
          <p:nvPr/>
        </p:nvSpPr>
        <p:spPr>
          <a:xfrm>
            <a:off x="6518764" y="1970943"/>
            <a:ext cx="562707" cy="5627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ACD87A-AEEF-B988-A099-E6BCBABF174B}"/>
              </a:ext>
            </a:extLst>
          </p:cNvPr>
          <p:cNvSpPr/>
          <p:nvPr/>
        </p:nvSpPr>
        <p:spPr>
          <a:xfrm>
            <a:off x="7644178" y="1970943"/>
            <a:ext cx="562707" cy="5627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8A21E-FE2B-3244-35E9-426252568A0F}"/>
              </a:ext>
            </a:extLst>
          </p:cNvPr>
          <p:cNvSpPr/>
          <p:nvPr/>
        </p:nvSpPr>
        <p:spPr>
          <a:xfrm>
            <a:off x="8206885" y="1970942"/>
            <a:ext cx="562707" cy="5627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B68814-3EA3-3DF2-E07F-7FFB92A85459}"/>
              </a:ext>
            </a:extLst>
          </p:cNvPr>
          <p:cNvCxnSpPr/>
          <p:nvPr/>
        </p:nvCxnSpPr>
        <p:spPr>
          <a:xfrm>
            <a:off x="9639300" y="1408233"/>
            <a:ext cx="0" cy="32768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AA88D51-205C-80E3-E4A0-06091509EA27}"/>
              </a:ext>
            </a:extLst>
          </p:cNvPr>
          <p:cNvSpPr/>
          <p:nvPr/>
        </p:nvSpPr>
        <p:spPr>
          <a:xfrm>
            <a:off x="7644178" y="1408234"/>
            <a:ext cx="562707" cy="5627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264537-057D-C9EB-D9F4-C799FC8D7D27}"/>
              </a:ext>
            </a:extLst>
          </p:cNvPr>
          <p:cNvSpPr/>
          <p:nvPr/>
        </p:nvSpPr>
        <p:spPr>
          <a:xfrm>
            <a:off x="8206885" y="1408233"/>
            <a:ext cx="562707" cy="5627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075A9E-0A43-CAB6-AE82-445786EE97BB}"/>
              </a:ext>
            </a:extLst>
          </p:cNvPr>
          <p:cNvSpPr/>
          <p:nvPr/>
        </p:nvSpPr>
        <p:spPr>
          <a:xfrm>
            <a:off x="8768860" y="1408233"/>
            <a:ext cx="562707" cy="562707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1E97-6364-C940-7757-32CDBA0E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Edge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A70FA8-C585-14B4-9E52-269FEDA092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2093587"/>
                <a:ext cx="4914901" cy="1878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can be considered a linear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A70FA8-C585-14B4-9E52-269FEDA092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093587"/>
                <a:ext cx="4914901" cy="1878338"/>
              </a:xfrm>
              <a:blipFill>
                <a:blip r:embed="rId2"/>
                <a:stretch>
                  <a:fillRect l="-744" t="-1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91F77-D269-7A1F-0081-6120FE6D2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16</a:t>
            </a:fld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62BAA8-6E16-5978-9608-1A8283DB9329}"/>
                  </a:ext>
                </a:extLst>
              </p:cNvPr>
              <p:cNvSpPr txBox="1"/>
              <p:nvPr/>
            </p:nvSpPr>
            <p:spPr>
              <a:xfrm>
                <a:off x="1731225" y="3475028"/>
                <a:ext cx="2293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62BAA8-6E16-5978-9608-1A8283DB9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225" y="3475028"/>
                <a:ext cx="2293384" cy="276999"/>
              </a:xfrm>
              <a:prstGeom prst="rect">
                <a:avLst/>
              </a:prstGeom>
              <a:blipFill>
                <a:blip r:embed="rId3"/>
                <a:stretch>
                  <a:fillRect l="-2128" r="-266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5D7BC7-E7F1-B7FF-69BD-CDD8BEA0DB3D}"/>
              </a:ext>
            </a:extLst>
          </p:cNvPr>
          <p:cNvCxnSpPr>
            <a:cxnSpLocks/>
          </p:cNvCxnSpPr>
          <p:nvPr/>
        </p:nvCxnSpPr>
        <p:spPr>
          <a:xfrm>
            <a:off x="7153245" y="3259011"/>
            <a:ext cx="3079577" cy="132782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Down 6">
            <a:extLst>
              <a:ext uri="{FF2B5EF4-FFF2-40B4-BE49-F238E27FC236}">
                <a16:creationId xmlns:a16="http://schemas.microsoft.com/office/drawing/2014/main" id="{B655CE1A-46B8-51BC-E4EB-F2FD8C75F1CA}"/>
              </a:ext>
            </a:extLst>
          </p:cNvPr>
          <p:cNvSpPr/>
          <p:nvPr/>
        </p:nvSpPr>
        <p:spPr>
          <a:xfrm rot="12600000">
            <a:off x="7355979" y="3117466"/>
            <a:ext cx="110086" cy="222250"/>
          </a:xfrm>
          <a:prstGeom prst="downArrow">
            <a:avLst>
              <a:gd name="adj1" fmla="val 40726"/>
              <a:gd name="adj2" fmla="val 7261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693E96-6DD1-C6B4-75BE-6D3E226911DF}"/>
              </a:ext>
            </a:extLst>
          </p:cNvPr>
          <p:cNvCxnSpPr>
            <a:cxnSpLocks/>
          </p:cNvCxnSpPr>
          <p:nvPr/>
        </p:nvCxnSpPr>
        <p:spPr>
          <a:xfrm flipV="1">
            <a:off x="8332545" y="2733229"/>
            <a:ext cx="0" cy="10140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30E27-4577-9348-BEED-A092CB484BBD}"/>
                  </a:ext>
                </a:extLst>
              </p:cNvPr>
              <p:cNvSpPr txBox="1"/>
              <p:nvPr/>
            </p:nvSpPr>
            <p:spPr>
              <a:xfrm>
                <a:off x="2302725" y="3922921"/>
                <a:ext cx="3031471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𝐞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30E27-4577-9348-BEED-A092CB484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725" y="3922921"/>
                <a:ext cx="3031471" cy="302455"/>
              </a:xfrm>
              <a:prstGeom prst="rect">
                <a:avLst/>
              </a:prstGeom>
              <a:blipFill>
                <a:blip r:embed="rId4"/>
                <a:stretch>
                  <a:fillRect l="-402" r="-201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CB6A8A-85BC-D2E4-70A3-8C53E2EA60F1}"/>
                  </a:ext>
                </a:extLst>
              </p:cNvPr>
              <p:cNvSpPr txBox="1"/>
              <p:nvPr/>
            </p:nvSpPr>
            <p:spPr>
              <a:xfrm>
                <a:off x="1270263" y="4386673"/>
                <a:ext cx="4063933" cy="322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𝐞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CB6A8A-85BC-D2E4-70A3-8C53E2EA6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63" y="4386673"/>
                <a:ext cx="4063933" cy="322204"/>
              </a:xfrm>
              <a:prstGeom prst="rect">
                <a:avLst/>
              </a:prstGeom>
              <a:blipFill>
                <a:blip r:embed="rId5"/>
                <a:stretch>
                  <a:fillRect l="-900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15D976-28C9-9578-B35B-815C57FDF163}"/>
                  </a:ext>
                </a:extLst>
              </p:cNvPr>
              <p:cNvSpPr txBox="1"/>
              <p:nvPr/>
            </p:nvSpPr>
            <p:spPr>
              <a:xfrm>
                <a:off x="8046835" y="2220940"/>
                <a:ext cx="6048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15D976-28C9-9578-B35B-815C57FDF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835" y="2220940"/>
                <a:ext cx="60483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367D95D2-A5EF-1F14-C0B1-8F83D0671784}"/>
              </a:ext>
            </a:extLst>
          </p:cNvPr>
          <p:cNvSpPr/>
          <p:nvPr/>
        </p:nvSpPr>
        <p:spPr>
          <a:xfrm>
            <a:off x="8242097" y="2923861"/>
            <a:ext cx="180970" cy="18097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CEC99F-B4DB-F69B-30E3-75E02914E120}"/>
                  </a:ext>
                </a:extLst>
              </p:cNvPr>
              <p:cNvSpPr txBox="1"/>
              <p:nvPr/>
            </p:nvSpPr>
            <p:spPr>
              <a:xfrm>
                <a:off x="8435443" y="2838056"/>
                <a:ext cx="1427114" cy="342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0&lt;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CEC99F-B4DB-F69B-30E3-75E02914E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443" y="2838056"/>
                <a:ext cx="1427114" cy="3429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ED179B6F-E6B1-626C-A4BD-C57E6E7CABAE}"/>
              </a:ext>
            </a:extLst>
          </p:cNvPr>
          <p:cNvSpPr/>
          <p:nvPr/>
        </p:nvSpPr>
        <p:spPr>
          <a:xfrm>
            <a:off x="8232572" y="3400111"/>
            <a:ext cx="180970" cy="18097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57B77B-514A-236A-FA1D-3763108C4289}"/>
                  </a:ext>
                </a:extLst>
              </p:cNvPr>
              <p:cNvSpPr txBox="1"/>
              <p:nvPr/>
            </p:nvSpPr>
            <p:spPr>
              <a:xfrm>
                <a:off x="8425918" y="3314306"/>
                <a:ext cx="1427114" cy="342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0&lt;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57B77B-514A-236A-FA1D-3763108C4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918" y="3314306"/>
                <a:ext cx="1427114" cy="3429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F65C3E-4906-AD14-85BB-A4D0E02485A6}"/>
                  </a:ext>
                </a:extLst>
              </p:cNvPr>
              <p:cNvSpPr txBox="1"/>
              <p:nvPr/>
            </p:nvSpPr>
            <p:spPr>
              <a:xfrm>
                <a:off x="6857806" y="4333097"/>
                <a:ext cx="1427114" cy="342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F65C3E-4906-AD14-85BB-A4D0E0248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806" y="4333097"/>
                <a:ext cx="1427114" cy="3429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F32F27-7C02-38F9-B025-C4E7AC456F50}"/>
              </a:ext>
            </a:extLst>
          </p:cNvPr>
          <p:cNvCxnSpPr>
            <a:cxnSpLocks/>
          </p:cNvCxnSpPr>
          <p:nvPr/>
        </p:nvCxnSpPr>
        <p:spPr>
          <a:xfrm flipV="1">
            <a:off x="8327743" y="3747297"/>
            <a:ext cx="0" cy="101406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FE46BFC8-EDC2-F19E-4CBF-4BE4E69FAF36}"/>
              </a:ext>
            </a:extLst>
          </p:cNvPr>
          <p:cNvSpPr/>
          <p:nvPr/>
        </p:nvSpPr>
        <p:spPr>
          <a:xfrm>
            <a:off x="8242097" y="4436338"/>
            <a:ext cx="180970" cy="18097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DE85E5-BA47-184D-1CB0-EE8EBB56C361}"/>
                  </a:ext>
                </a:extLst>
              </p:cNvPr>
              <p:cNvSpPr txBox="1"/>
              <p:nvPr/>
            </p:nvSpPr>
            <p:spPr>
              <a:xfrm>
                <a:off x="6857806" y="3856603"/>
                <a:ext cx="1427114" cy="342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DE85E5-BA47-184D-1CB0-EE8EBB56C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806" y="3856603"/>
                <a:ext cx="1427114" cy="3429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68DD3397-CFEC-2083-5275-78C028CA456F}"/>
              </a:ext>
            </a:extLst>
          </p:cNvPr>
          <p:cNvSpPr/>
          <p:nvPr/>
        </p:nvSpPr>
        <p:spPr>
          <a:xfrm>
            <a:off x="8242097" y="3959844"/>
            <a:ext cx="180970" cy="18097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12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51A6EC-AA35-8CC7-0460-F40ACC0F7CB7}"/>
              </a:ext>
            </a:extLst>
          </p:cNvPr>
          <p:cNvSpPr/>
          <p:nvPr/>
        </p:nvSpPr>
        <p:spPr>
          <a:xfrm>
            <a:off x="1314450" y="4028060"/>
            <a:ext cx="4248148" cy="168694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D1E97-6364-C940-7757-32CDBA0E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Edge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A70FA8-C585-14B4-9E52-269FEDA092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2093588"/>
                <a:ext cx="6095805" cy="639642"/>
              </a:xfrm>
            </p:spPr>
            <p:txBody>
              <a:bodyPr/>
              <a:lstStyle/>
              <a:p>
                <a:r>
                  <a:rPr lang="en-US" dirty="0"/>
                  <a:t>We can obtain </a:t>
                </a:r>
                <a:r>
                  <a:rPr lang="en-US" dirty="0">
                    <a:solidFill>
                      <a:srgbClr val="FFFF00"/>
                    </a:solidFill>
                  </a:rPr>
                  <a:t>a half interval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A70FA8-C585-14B4-9E52-269FEDA092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093588"/>
                <a:ext cx="6095805" cy="639642"/>
              </a:xfrm>
              <a:blipFill>
                <a:blip r:embed="rId2"/>
                <a:stretch>
                  <a:fillRect l="-600" t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91F77-D269-7A1F-0081-6120FE6D2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17</a:t>
            </a:fld>
            <a:endParaRPr lang="en-US" noProof="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5D7BC7-E7F1-B7FF-69BD-CDD8BEA0DB3D}"/>
              </a:ext>
            </a:extLst>
          </p:cNvPr>
          <p:cNvCxnSpPr>
            <a:cxnSpLocks/>
          </p:cNvCxnSpPr>
          <p:nvPr/>
        </p:nvCxnSpPr>
        <p:spPr>
          <a:xfrm>
            <a:off x="6629404" y="4605584"/>
            <a:ext cx="1775712" cy="76563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Down 6">
            <a:extLst>
              <a:ext uri="{FF2B5EF4-FFF2-40B4-BE49-F238E27FC236}">
                <a16:creationId xmlns:a16="http://schemas.microsoft.com/office/drawing/2014/main" id="{B655CE1A-46B8-51BC-E4EB-F2FD8C75F1CA}"/>
              </a:ext>
            </a:extLst>
          </p:cNvPr>
          <p:cNvSpPr/>
          <p:nvPr/>
        </p:nvSpPr>
        <p:spPr>
          <a:xfrm rot="12600000">
            <a:off x="7060738" y="4568813"/>
            <a:ext cx="110086" cy="222250"/>
          </a:xfrm>
          <a:prstGeom prst="downArrow">
            <a:avLst>
              <a:gd name="adj1" fmla="val 40726"/>
              <a:gd name="adj2" fmla="val 7261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CB6A8A-85BC-D2E4-70A3-8C53E2EA60F1}"/>
                  </a:ext>
                </a:extLst>
              </p:cNvPr>
              <p:cNvSpPr txBox="1"/>
              <p:nvPr/>
            </p:nvSpPr>
            <p:spPr>
              <a:xfrm>
                <a:off x="1580129" y="2923340"/>
                <a:ext cx="3223831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𝐞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CB6A8A-85BC-D2E4-70A3-8C53E2EA6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129" y="2923340"/>
                <a:ext cx="3223831" cy="302455"/>
              </a:xfrm>
              <a:prstGeom prst="rect">
                <a:avLst/>
              </a:prstGeom>
              <a:blipFill>
                <a:blip r:embed="rId3"/>
                <a:stretch>
                  <a:fillRect l="-1134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1D6F11-1F71-8DCE-C3AC-30E871198014}"/>
                  </a:ext>
                </a:extLst>
              </p:cNvPr>
              <p:cNvSpPr txBox="1"/>
              <p:nvPr/>
            </p:nvSpPr>
            <p:spPr>
              <a:xfrm>
                <a:off x="1648756" y="3400111"/>
                <a:ext cx="2992999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𝐞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𝒄𝒐𝒏𝒔𝒕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𝐞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1D6F11-1F71-8DCE-C3AC-30E871198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756" y="3400111"/>
                <a:ext cx="2992999" cy="302455"/>
              </a:xfrm>
              <a:prstGeom prst="rect">
                <a:avLst/>
              </a:prstGeom>
              <a:blipFill>
                <a:blip r:embed="rId4"/>
                <a:stretch>
                  <a:fillRect r="-815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8FBD08-96FF-4147-763D-66A704CB1078}"/>
                  </a:ext>
                </a:extLst>
              </p:cNvPr>
              <p:cNvSpPr txBox="1"/>
              <p:nvPr/>
            </p:nvSpPr>
            <p:spPr>
              <a:xfrm>
                <a:off x="1446656" y="4199517"/>
                <a:ext cx="3887539" cy="13260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  <m:sub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𝐞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𝑐𝑜𝑛𝑠𝑡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  <m:sub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𝐞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en-US" b="1" i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sub>
                              </m:sSub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  <m:sub>
                                      <m:r>
                                        <a:rPr lang="en-US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𝐞</m:t>
                                      </m:r>
                                      <m:r>
                                        <a:rPr lang="en-US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en-US" b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  <m:sub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𝐞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𝑐𝑜𝑛𝑠𝑡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  <m:sub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𝐞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  <m:sub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𝐞</m:t>
                                      </m:r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8FBD08-96FF-4147-763D-66A704CB1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656" y="4199517"/>
                <a:ext cx="3887539" cy="1326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342D45-FB29-1D3A-8FCF-DCBA290B3823}"/>
              </a:ext>
            </a:extLst>
          </p:cNvPr>
          <p:cNvCxnSpPr>
            <a:cxnSpLocks/>
          </p:cNvCxnSpPr>
          <p:nvPr/>
        </p:nvCxnSpPr>
        <p:spPr>
          <a:xfrm flipV="1">
            <a:off x="6641014" y="3604837"/>
            <a:ext cx="2217091" cy="97985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779DDE9-E49E-9449-9055-57DAC243B905}"/>
              </a:ext>
            </a:extLst>
          </p:cNvPr>
          <p:cNvSpPr/>
          <p:nvPr/>
        </p:nvSpPr>
        <p:spPr>
          <a:xfrm rot="20196011">
            <a:off x="8343354" y="3816140"/>
            <a:ext cx="110086" cy="222250"/>
          </a:xfrm>
          <a:prstGeom prst="downArrow">
            <a:avLst>
              <a:gd name="adj1" fmla="val 40726"/>
              <a:gd name="adj2" fmla="val 7261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7BB5B2-C383-FC68-1FE1-4A02D5686C50}"/>
              </a:ext>
            </a:extLst>
          </p:cNvPr>
          <p:cNvCxnSpPr>
            <a:cxnSpLocks/>
          </p:cNvCxnSpPr>
          <p:nvPr/>
        </p:nvCxnSpPr>
        <p:spPr>
          <a:xfrm flipV="1">
            <a:off x="8432108" y="3604837"/>
            <a:ext cx="425997" cy="178105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Down 32">
            <a:extLst>
              <a:ext uri="{FF2B5EF4-FFF2-40B4-BE49-F238E27FC236}">
                <a16:creationId xmlns:a16="http://schemas.microsoft.com/office/drawing/2014/main" id="{57CDC0DD-6C4C-4C98-7E43-D85C4647E272}"/>
              </a:ext>
            </a:extLst>
          </p:cNvPr>
          <p:cNvSpPr/>
          <p:nvPr/>
        </p:nvSpPr>
        <p:spPr>
          <a:xfrm rot="6300000">
            <a:off x="8444721" y="4473564"/>
            <a:ext cx="110086" cy="222250"/>
          </a:xfrm>
          <a:prstGeom prst="downArrow">
            <a:avLst>
              <a:gd name="adj1" fmla="val 40726"/>
              <a:gd name="adj2" fmla="val 7261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693E96-6DD1-C6B4-75BE-6D3E226911DF}"/>
              </a:ext>
            </a:extLst>
          </p:cNvPr>
          <p:cNvCxnSpPr>
            <a:cxnSpLocks/>
          </p:cNvCxnSpPr>
          <p:nvPr/>
        </p:nvCxnSpPr>
        <p:spPr>
          <a:xfrm flipV="1">
            <a:off x="7808704" y="4079802"/>
            <a:ext cx="0" cy="1014068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BFFF6A-AD14-D2EE-657D-49F0F0859D3A}"/>
                  </a:ext>
                </a:extLst>
              </p:cNvPr>
              <p:cNvSpPr txBox="1"/>
              <p:nvPr/>
            </p:nvSpPr>
            <p:spPr>
              <a:xfrm>
                <a:off x="7517260" y="5297091"/>
                <a:ext cx="431207" cy="302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BFFF6A-AD14-D2EE-657D-49F0F0859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260" y="5297091"/>
                <a:ext cx="431207" cy="302455"/>
              </a:xfrm>
              <a:prstGeom prst="rect">
                <a:avLst/>
              </a:prstGeom>
              <a:blipFill>
                <a:blip r:embed="rId6"/>
                <a:stretch>
                  <a:fillRect l="-19718" r="-5352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4975CF-7071-50CE-3CB4-6C048D18DFED}"/>
                  </a:ext>
                </a:extLst>
              </p:cNvPr>
              <p:cNvSpPr txBox="1"/>
              <p:nvPr/>
            </p:nvSpPr>
            <p:spPr>
              <a:xfrm>
                <a:off x="7473596" y="3549018"/>
                <a:ext cx="431207" cy="302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4975CF-7071-50CE-3CB4-6C048D18D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596" y="3549018"/>
                <a:ext cx="431207" cy="302455"/>
              </a:xfrm>
              <a:prstGeom prst="rect">
                <a:avLst/>
              </a:prstGeom>
              <a:blipFill>
                <a:blip r:embed="rId7"/>
                <a:stretch>
                  <a:fillRect l="-21127" r="-56338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3CBF468E-E2DA-CFFD-1DBA-FFD47E3BAFC7}"/>
              </a:ext>
            </a:extLst>
          </p:cNvPr>
          <p:cNvSpPr/>
          <p:nvPr/>
        </p:nvSpPr>
        <p:spPr>
          <a:xfrm>
            <a:off x="7808704" y="2325741"/>
            <a:ext cx="3339446" cy="955781"/>
          </a:xfrm>
          <a:prstGeom prst="wedgeRectCallout">
            <a:avLst>
              <a:gd name="adj1" fmla="val -38583"/>
              <a:gd name="adj2" fmla="val 78928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obtain the min and max by combining 3 half intervals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10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CF72491D-DC97-D337-BC12-378DCCB97307}"/>
              </a:ext>
            </a:extLst>
          </p:cNvPr>
          <p:cNvSpPr/>
          <p:nvPr/>
        </p:nvSpPr>
        <p:spPr>
          <a:xfrm>
            <a:off x="7070922" y="2264872"/>
            <a:ext cx="1399652" cy="597375"/>
          </a:xfrm>
          <a:prstGeom prst="wedgeRoundRectCallout">
            <a:avLst>
              <a:gd name="adj1" fmla="val -46440"/>
              <a:gd name="adj2" fmla="val 78445"/>
              <a:gd name="adj3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11576-A001-C7AB-2ACE-F2E575C9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Edge function – A corner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A70076-E6F0-B903-FEF8-DE9C73D459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𝐞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case?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A70076-E6F0-B903-FEF8-DE9C73D459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94" t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80D6-2A9A-5D89-553C-FDE97EF50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18</a:t>
            </a:fld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240ED-FD3C-0FDC-0A6B-663E4B1422FE}"/>
                  </a:ext>
                </a:extLst>
              </p:cNvPr>
              <p:cNvSpPr txBox="1"/>
              <p:nvPr/>
            </p:nvSpPr>
            <p:spPr>
              <a:xfrm>
                <a:off x="1589654" y="2589965"/>
                <a:ext cx="3223831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𝐞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F240ED-FD3C-0FDC-0A6B-663E4B142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654" y="2589965"/>
                <a:ext cx="3223831" cy="302455"/>
              </a:xfrm>
              <a:prstGeom prst="rect">
                <a:avLst/>
              </a:prstGeom>
              <a:blipFill>
                <a:blip r:embed="rId3"/>
                <a:stretch>
                  <a:fillRect l="-1323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23CD9A-A06A-BCF2-3503-ED0F17F7C025}"/>
                  </a:ext>
                </a:extLst>
              </p:cNvPr>
              <p:cNvSpPr txBox="1"/>
              <p:nvPr/>
            </p:nvSpPr>
            <p:spPr>
              <a:xfrm>
                <a:off x="1589654" y="3016535"/>
                <a:ext cx="2136802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23CD9A-A06A-BCF2-3503-ED0F17F7C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654" y="3016535"/>
                <a:ext cx="2136802" cy="289182"/>
              </a:xfrm>
              <a:prstGeom prst="rect">
                <a:avLst/>
              </a:prstGeom>
              <a:blipFill>
                <a:blip r:embed="rId4"/>
                <a:stretch>
                  <a:fillRect l="-2571" r="-857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A938CD-252F-4926-4689-97AA297FFB39}"/>
              </a:ext>
            </a:extLst>
          </p:cNvPr>
          <p:cNvCxnSpPr>
            <a:cxnSpLocks/>
          </p:cNvCxnSpPr>
          <p:nvPr/>
        </p:nvCxnSpPr>
        <p:spPr>
          <a:xfrm flipV="1">
            <a:off x="6918059" y="2985487"/>
            <a:ext cx="0" cy="112753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Down 8">
            <a:extLst>
              <a:ext uri="{FF2B5EF4-FFF2-40B4-BE49-F238E27FC236}">
                <a16:creationId xmlns:a16="http://schemas.microsoft.com/office/drawing/2014/main" id="{EDEECF4C-E2D7-C5CB-52EB-60354B98F17A}"/>
              </a:ext>
            </a:extLst>
          </p:cNvPr>
          <p:cNvSpPr/>
          <p:nvPr/>
        </p:nvSpPr>
        <p:spPr>
          <a:xfrm rot="5400000">
            <a:off x="6751891" y="3417674"/>
            <a:ext cx="110086" cy="222250"/>
          </a:xfrm>
          <a:prstGeom prst="downArrow">
            <a:avLst>
              <a:gd name="adj1" fmla="val 40726"/>
              <a:gd name="adj2" fmla="val 7261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AB0158-3E47-6D21-D226-F87EFDF00829}"/>
              </a:ext>
            </a:extLst>
          </p:cNvPr>
          <p:cNvCxnSpPr>
            <a:cxnSpLocks/>
          </p:cNvCxnSpPr>
          <p:nvPr/>
        </p:nvCxnSpPr>
        <p:spPr>
          <a:xfrm flipV="1">
            <a:off x="6247404" y="2985487"/>
            <a:ext cx="0" cy="1014068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EB80F7-E6F5-EEA1-B95C-2B9AD1ED8FF7}"/>
                  </a:ext>
                </a:extLst>
              </p:cNvPr>
              <p:cNvSpPr txBox="1"/>
              <p:nvPr/>
            </p:nvSpPr>
            <p:spPr>
              <a:xfrm>
                <a:off x="7194747" y="2366415"/>
                <a:ext cx="1152002" cy="39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𝐞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EB80F7-E6F5-EEA1-B95C-2B9AD1ED8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747" y="2366415"/>
                <a:ext cx="1152002" cy="394788"/>
              </a:xfrm>
              <a:prstGeom prst="rect">
                <a:avLst/>
              </a:prstGeom>
              <a:blipFill>
                <a:blip r:embed="rId5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F43E2C70-97E8-73BE-B83F-1EF5B61C330F}"/>
              </a:ext>
            </a:extLst>
          </p:cNvPr>
          <p:cNvSpPr/>
          <p:nvPr/>
        </p:nvSpPr>
        <p:spPr>
          <a:xfrm>
            <a:off x="1527201" y="3612785"/>
            <a:ext cx="2273271" cy="52617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7C1054-DF53-FC99-D704-D27CF879ECD0}"/>
                  </a:ext>
                </a:extLst>
              </p:cNvPr>
              <p:cNvSpPr txBox="1"/>
              <p:nvPr/>
            </p:nvSpPr>
            <p:spPr>
              <a:xfrm>
                <a:off x="1688106" y="3710373"/>
                <a:ext cx="1905971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7C1054-DF53-FC99-D704-D27CF879E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106" y="3710373"/>
                <a:ext cx="1905971" cy="289182"/>
              </a:xfrm>
              <a:prstGeom prst="rect">
                <a:avLst/>
              </a:prstGeom>
              <a:blipFill>
                <a:blip r:embed="rId6"/>
                <a:stretch>
                  <a:fillRect l="-639" r="-319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8C3CA1BB-F769-B978-30EC-566A55864607}"/>
              </a:ext>
            </a:extLst>
          </p:cNvPr>
          <p:cNvSpPr/>
          <p:nvPr/>
        </p:nvSpPr>
        <p:spPr>
          <a:xfrm>
            <a:off x="1381704" y="4832794"/>
            <a:ext cx="415899" cy="333375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828B99-F1A3-06FB-6B20-96830AB1B9A4}"/>
              </a:ext>
            </a:extLst>
          </p:cNvPr>
          <p:cNvSpPr txBox="1"/>
          <p:nvPr/>
        </p:nvSpPr>
        <p:spPr>
          <a:xfrm>
            <a:off x="2043059" y="4676315"/>
            <a:ext cx="3223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reject voxels it is false. Otherwise, just skip the edge.</a:t>
            </a:r>
          </a:p>
        </p:txBody>
      </p:sp>
    </p:spTree>
    <p:extLst>
      <p:ext uri="{BB962C8B-B14F-4D97-AF65-F5344CB8AC3E}">
        <p14:creationId xmlns:p14="http://schemas.microsoft.com/office/powerpoint/2010/main" val="1052159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FB25F39-2541-A778-835A-42C41268C671}"/>
              </a:ext>
            </a:extLst>
          </p:cNvPr>
          <p:cNvSpPr/>
          <p:nvPr/>
        </p:nvSpPr>
        <p:spPr>
          <a:xfrm>
            <a:off x="1236341" y="3976797"/>
            <a:ext cx="1011831" cy="101183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B7015-842D-A21F-58FA-120DCCF1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Edge function - Voxels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C6CCC0-C3AC-720B-BD7E-14FA1A9FEB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869601"/>
                <a:ext cx="8010524" cy="956742"/>
              </a:xfrm>
            </p:spPr>
            <p:txBody>
              <a:bodyPr/>
              <a:lstStyle/>
              <a:p>
                <a:r>
                  <a:rPr lang="en-US" dirty="0"/>
                  <a:t>A condition for valid voxels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C6CCC0-C3AC-720B-BD7E-14FA1A9FEB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869601"/>
                <a:ext cx="8010524" cy="956742"/>
              </a:xfrm>
              <a:blipFill>
                <a:blip r:embed="rId2"/>
                <a:stretch>
                  <a:fillRect l="-533" t="-3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16BD1-ECE8-4772-A19F-314030209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8C20F4-7512-1C92-D86D-1432BF76A7B8}"/>
              </a:ext>
            </a:extLst>
          </p:cNvPr>
          <p:cNvSpPr/>
          <p:nvPr/>
        </p:nvSpPr>
        <p:spPr>
          <a:xfrm>
            <a:off x="2246573" y="3976571"/>
            <a:ext cx="1011831" cy="101183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4AF61-24B3-73B6-631A-EA0B40B1E5D9}"/>
              </a:ext>
            </a:extLst>
          </p:cNvPr>
          <p:cNvSpPr/>
          <p:nvPr/>
        </p:nvSpPr>
        <p:spPr>
          <a:xfrm>
            <a:off x="3258404" y="3976571"/>
            <a:ext cx="1011831" cy="1011831"/>
          </a:xfrm>
          <a:prstGeom prst="rect">
            <a:avLst/>
          </a:prstGeom>
          <a:solidFill>
            <a:srgbClr val="695DFF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0DE63C-CB02-C496-0407-7E94DFA89C0A}"/>
              </a:ext>
            </a:extLst>
          </p:cNvPr>
          <p:cNvSpPr/>
          <p:nvPr/>
        </p:nvSpPr>
        <p:spPr>
          <a:xfrm>
            <a:off x="4270235" y="3976571"/>
            <a:ext cx="1011831" cy="1011831"/>
          </a:xfrm>
          <a:prstGeom prst="rect">
            <a:avLst/>
          </a:prstGeom>
          <a:solidFill>
            <a:srgbClr val="695DFF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0EE6F6-79B0-3A22-8012-21D42AB724A1}"/>
              </a:ext>
            </a:extLst>
          </p:cNvPr>
          <p:cNvSpPr/>
          <p:nvPr/>
        </p:nvSpPr>
        <p:spPr>
          <a:xfrm>
            <a:off x="5282066" y="3976570"/>
            <a:ext cx="1011831" cy="101183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5A88B9-4E02-749C-27E5-95FE1CEA7F46}"/>
              </a:ext>
            </a:extLst>
          </p:cNvPr>
          <p:cNvSpPr/>
          <p:nvPr/>
        </p:nvSpPr>
        <p:spPr>
          <a:xfrm>
            <a:off x="3230836" y="3952268"/>
            <a:ext cx="116523" cy="116523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F26B73-4CBD-6147-60F0-B0682431108D}"/>
                  </a:ext>
                </a:extLst>
              </p:cNvPr>
              <p:cNvSpPr txBox="1"/>
              <p:nvPr/>
            </p:nvSpPr>
            <p:spPr>
              <a:xfrm>
                <a:off x="3230836" y="4002157"/>
                <a:ext cx="547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F26B73-4CBD-6147-60F0-B06824311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836" y="4002157"/>
                <a:ext cx="54768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E3249EA1-0075-7E60-EC97-632FE3EA3E29}"/>
              </a:ext>
            </a:extLst>
          </p:cNvPr>
          <p:cNvSpPr/>
          <p:nvPr/>
        </p:nvSpPr>
        <p:spPr>
          <a:xfrm>
            <a:off x="2209756" y="3944648"/>
            <a:ext cx="116523" cy="116523"/>
          </a:xfrm>
          <a:prstGeom prst="ellipse">
            <a:avLst/>
          </a:prstGeom>
          <a:solidFill>
            <a:srgbClr val="BFBFBF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DB1F35-4B4B-D0F1-3C62-13CF098600C4}"/>
                  </a:ext>
                </a:extLst>
              </p:cNvPr>
              <p:cNvSpPr txBox="1"/>
              <p:nvPr/>
            </p:nvSpPr>
            <p:spPr>
              <a:xfrm>
                <a:off x="2200231" y="3985357"/>
                <a:ext cx="547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DB1F35-4B4B-D0F1-3C62-13CF09860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231" y="3985357"/>
                <a:ext cx="547687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85897D-6861-0CA9-7D4F-673C1DDFB252}"/>
              </a:ext>
            </a:extLst>
          </p:cNvPr>
          <p:cNvCxnSpPr>
            <a:cxnSpLocks/>
          </p:cNvCxnSpPr>
          <p:nvPr/>
        </p:nvCxnSpPr>
        <p:spPr>
          <a:xfrm>
            <a:off x="1307733" y="5764047"/>
            <a:ext cx="43906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8C8674-0EAF-42C5-6C66-31BE0EF97868}"/>
              </a:ext>
            </a:extLst>
          </p:cNvPr>
          <p:cNvSpPr txBox="1"/>
          <p:nvPr/>
        </p:nvSpPr>
        <p:spPr>
          <a:xfrm>
            <a:off x="1852568" y="5575134"/>
            <a:ext cx="69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0FF817-8EE9-A533-6513-565AAEB0DF8B}"/>
              </a:ext>
            </a:extLst>
          </p:cNvPr>
          <p:cNvSpPr/>
          <p:nvPr/>
        </p:nvSpPr>
        <p:spPr>
          <a:xfrm>
            <a:off x="4259536" y="3961793"/>
            <a:ext cx="116523" cy="116523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87B2A7-23A8-66E8-8BD7-5B1A543A32C7}"/>
                  </a:ext>
                </a:extLst>
              </p:cNvPr>
              <p:cNvSpPr txBox="1"/>
              <p:nvPr/>
            </p:nvSpPr>
            <p:spPr>
              <a:xfrm>
                <a:off x="4259536" y="4011682"/>
                <a:ext cx="547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87B2A7-23A8-66E8-8BD7-5B1A543A3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536" y="4011682"/>
                <a:ext cx="547687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60079A08-F17E-B933-9F66-C15883FBF18F}"/>
              </a:ext>
            </a:extLst>
          </p:cNvPr>
          <p:cNvSpPr/>
          <p:nvPr/>
        </p:nvSpPr>
        <p:spPr>
          <a:xfrm>
            <a:off x="5278711" y="3980843"/>
            <a:ext cx="116523" cy="116523"/>
          </a:xfrm>
          <a:prstGeom prst="ellipse">
            <a:avLst/>
          </a:prstGeom>
          <a:solidFill>
            <a:srgbClr val="BFBFBF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DA0EBD-C822-D290-61FD-6812F60FDE9D}"/>
                  </a:ext>
                </a:extLst>
              </p:cNvPr>
              <p:cNvSpPr txBox="1"/>
              <p:nvPr/>
            </p:nvSpPr>
            <p:spPr>
              <a:xfrm>
                <a:off x="5278711" y="4030732"/>
                <a:ext cx="547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DA0EBD-C822-D290-61FD-6812F60FD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711" y="4030732"/>
                <a:ext cx="54768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256ED6-D8F1-8F6C-01E7-9B97C90D225E}"/>
              </a:ext>
            </a:extLst>
          </p:cNvPr>
          <p:cNvCxnSpPr>
            <a:cxnSpLocks/>
          </p:cNvCxnSpPr>
          <p:nvPr/>
        </p:nvCxnSpPr>
        <p:spPr>
          <a:xfrm>
            <a:off x="3090927" y="3699673"/>
            <a:ext cx="1835442" cy="0"/>
          </a:xfrm>
          <a:prstGeom prst="line">
            <a:avLst/>
          </a:prstGeom>
          <a:ln w="381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09BE99-9848-BA90-F244-A1662B33CE59}"/>
                  </a:ext>
                </a:extLst>
              </p:cNvPr>
              <p:cNvSpPr txBox="1"/>
              <p:nvPr/>
            </p:nvSpPr>
            <p:spPr>
              <a:xfrm>
                <a:off x="2642146" y="3086147"/>
                <a:ext cx="803955" cy="302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09BE99-9848-BA90-F244-A1662B33C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146" y="3086147"/>
                <a:ext cx="803955" cy="302455"/>
              </a:xfrm>
              <a:prstGeom prst="rect">
                <a:avLst/>
              </a:prstGeom>
              <a:blipFill>
                <a:blip r:embed="rId7"/>
                <a:stretch>
                  <a:fillRect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C9FD5E1-6320-B627-6CFC-ECC7E0D4B9BB}"/>
                  </a:ext>
                </a:extLst>
              </p:cNvPr>
              <p:cNvSpPr txBox="1"/>
              <p:nvPr/>
            </p:nvSpPr>
            <p:spPr>
              <a:xfrm>
                <a:off x="4610669" y="3057572"/>
                <a:ext cx="431207" cy="302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C9FD5E1-6320-B627-6CFC-ECC7E0D4B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669" y="3057572"/>
                <a:ext cx="431207" cy="302455"/>
              </a:xfrm>
              <a:prstGeom prst="rect">
                <a:avLst/>
              </a:prstGeom>
              <a:blipFill>
                <a:blip r:embed="rId8"/>
                <a:stretch>
                  <a:fillRect l="-19718" r="-57746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E483176-9275-C65E-E36A-EC480293CE9C}"/>
              </a:ext>
            </a:extLst>
          </p:cNvPr>
          <p:cNvCxnSpPr>
            <a:cxnSpLocks/>
          </p:cNvCxnSpPr>
          <p:nvPr/>
        </p:nvCxnSpPr>
        <p:spPr>
          <a:xfrm>
            <a:off x="3088044" y="3520418"/>
            <a:ext cx="0" cy="170497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658201FE-DE11-0C5A-A264-23021C1209EC}"/>
              </a:ext>
            </a:extLst>
          </p:cNvPr>
          <p:cNvSpPr/>
          <p:nvPr/>
        </p:nvSpPr>
        <p:spPr>
          <a:xfrm>
            <a:off x="424835" y="3134590"/>
            <a:ext cx="1590591" cy="597375"/>
          </a:xfrm>
          <a:prstGeom prst="wedgeRoundRectCallout">
            <a:avLst>
              <a:gd name="adj1" fmla="val 83703"/>
              <a:gd name="adj2" fmla="val 80039"/>
              <a:gd name="adj3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DFA175-139F-4B28-8FA2-217AE576E8C9}"/>
                  </a:ext>
                </a:extLst>
              </p:cNvPr>
              <p:cNvSpPr txBox="1"/>
              <p:nvPr/>
            </p:nvSpPr>
            <p:spPr>
              <a:xfrm>
                <a:off x="421953" y="3191208"/>
                <a:ext cx="1628776" cy="39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DFA175-139F-4B28-8FA2-217AE576E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3" y="3191208"/>
                <a:ext cx="1628776" cy="394788"/>
              </a:xfrm>
              <a:prstGeom prst="rect">
                <a:avLst/>
              </a:prstGeom>
              <a:blipFill>
                <a:blip r:embed="rId9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ACA1290-BC9A-899E-2457-F7FDD9DB316F}"/>
              </a:ext>
            </a:extLst>
          </p:cNvPr>
          <p:cNvGrpSpPr/>
          <p:nvPr/>
        </p:nvGrpSpPr>
        <p:grpSpPr>
          <a:xfrm>
            <a:off x="3610473" y="4449188"/>
            <a:ext cx="376172" cy="376172"/>
            <a:chOff x="8848725" y="3123245"/>
            <a:chExt cx="611510" cy="61151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CDE6066-9BE5-6DA5-8503-16C25DA0B27F}"/>
                </a:ext>
              </a:extLst>
            </p:cNvPr>
            <p:cNvSpPr/>
            <p:nvPr/>
          </p:nvSpPr>
          <p:spPr>
            <a:xfrm>
              <a:off x="8848725" y="3123245"/>
              <a:ext cx="611510" cy="6115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Checkmark with solid fill">
              <a:extLst>
                <a:ext uri="{FF2B5EF4-FFF2-40B4-BE49-F238E27FC236}">
                  <a16:creationId xmlns:a16="http://schemas.microsoft.com/office/drawing/2014/main" id="{5ED09053-9C99-12C7-CE24-BB491C566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984944" y="3288234"/>
              <a:ext cx="339071" cy="33907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AECA00-2706-9CFC-AF44-E1DA08136C17}"/>
              </a:ext>
            </a:extLst>
          </p:cNvPr>
          <p:cNvGrpSpPr/>
          <p:nvPr/>
        </p:nvGrpSpPr>
        <p:grpSpPr>
          <a:xfrm>
            <a:off x="4588064" y="4449188"/>
            <a:ext cx="376172" cy="376172"/>
            <a:chOff x="8848725" y="3123245"/>
            <a:chExt cx="611510" cy="61151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B318B7-3F04-EDA9-65E0-8F67A94E76DA}"/>
                </a:ext>
              </a:extLst>
            </p:cNvPr>
            <p:cNvSpPr/>
            <p:nvPr/>
          </p:nvSpPr>
          <p:spPr>
            <a:xfrm>
              <a:off x="8848725" y="3123245"/>
              <a:ext cx="611510" cy="6115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Checkmark with solid fill">
              <a:extLst>
                <a:ext uri="{FF2B5EF4-FFF2-40B4-BE49-F238E27FC236}">
                  <a16:creationId xmlns:a16="http://schemas.microsoft.com/office/drawing/2014/main" id="{315F275D-7C54-5752-A78C-3F788BBC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984944" y="3288234"/>
              <a:ext cx="339071" cy="339071"/>
            </a:xfrm>
            <a:prstGeom prst="rect">
              <a:avLst/>
            </a:prstGeom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75395BD-C0C8-20FF-3B3B-26A3314D76D0}"/>
              </a:ext>
            </a:extLst>
          </p:cNvPr>
          <p:cNvCxnSpPr>
            <a:cxnSpLocks/>
          </p:cNvCxnSpPr>
          <p:nvPr/>
        </p:nvCxnSpPr>
        <p:spPr>
          <a:xfrm>
            <a:off x="4926369" y="3520418"/>
            <a:ext cx="0" cy="170497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C65FAF7-242D-2CFC-3A41-4B64E05AA522}"/>
                  </a:ext>
                </a:extLst>
              </p:cNvPr>
              <p:cNvSpPr txBox="1"/>
              <p:nvPr/>
            </p:nvSpPr>
            <p:spPr>
              <a:xfrm>
                <a:off x="1124069" y="3983835"/>
                <a:ext cx="547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𝐨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C65FAF7-242D-2CFC-3A41-4B64E05AA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069" y="3983835"/>
                <a:ext cx="54768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448689D0-EC5C-4FF1-79B8-4BEE354836B8}"/>
              </a:ext>
            </a:extLst>
          </p:cNvPr>
          <p:cNvSpPr/>
          <p:nvPr/>
        </p:nvSpPr>
        <p:spPr>
          <a:xfrm>
            <a:off x="1133475" y="3870451"/>
            <a:ext cx="209550" cy="2095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5C40C6-E1EA-432E-63FB-A687E86BC798}"/>
              </a:ext>
            </a:extLst>
          </p:cNvPr>
          <p:cNvSpPr txBox="1"/>
          <p:nvPr/>
        </p:nvSpPr>
        <p:spPr>
          <a:xfrm>
            <a:off x="1515488" y="4988401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[0]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FA103E-74DA-08C0-3365-AECF612D6506}"/>
              </a:ext>
            </a:extLst>
          </p:cNvPr>
          <p:cNvSpPr txBox="1"/>
          <p:nvPr/>
        </p:nvSpPr>
        <p:spPr>
          <a:xfrm>
            <a:off x="2474074" y="4987296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87D0FF-4EF6-E144-36E4-0C501E0417F1}"/>
              </a:ext>
            </a:extLst>
          </p:cNvPr>
          <p:cNvSpPr txBox="1"/>
          <p:nvPr/>
        </p:nvSpPr>
        <p:spPr>
          <a:xfrm>
            <a:off x="3520341" y="4987296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4F5921-2FF4-51E1-9395-E721141FC610}"/>
              </a:ext>
            </a:extLst>
          </p:cNvPr>
          <p:cNvSpPr txBox="1"/>
          <p:nvPr/>
        </p:nvSpPr>
        <p:spPr>
          <a:xfrm>
            <a:off x="4552311" y="4994510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D97F46-440D-DE5F-D873-BDD943E738F9}"/>
              </a:ext>
            </a:extLst>
          </p:cNvPr>
          <p:cNvSpPr txBox="1"/>
          <p:nvPr/>
        </p:nvSpPr>
        <p:spPr>
          <a:xfrm>
            <a:off x="5598578" y="4996949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2B97BF-2F92-A631-67D9-13A61DDE8DFB}"/>
              </a:ext>
            </a:extLst>
          </p:cNvPr>
          <p:cNvSpPr txBox="1"/>
          <p:nvPr/>
        </p:nvSpPr>
        <p:spPr>
          <a:xfrm>
            <a:off x="6779027" y="3223847"/>
            <a:ext cx="303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Voxel Index Range: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9BB8E2A-7CFE-1574-C9F8-EC1562CA8473}"/>
              </a:ext>
            </a:extLst>
          </p:cNvPr>
          <p:cNvSpPr/>
          <p:nvPr/>
        </p:nvSpPr>
        <p:spPr>
          <a:xfrm>
            <a:off x="7150126" y="3741489"/>
            <a:ext cx="4436927" cy="1260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CD54306-28D9-D3EA-7B32-932E94173BA2}"/>
                  </a:ext>
                </a:extLst>
              </p:cNvPr>
              <p:cNvSpPr txBox="1"/>
              <p:nvPr/>
            </p:nvSpPr>
            <p:spPr>
              <a:xfrm>
                <a:off x="7345984" y="4091934"/>
                <a:ext cx="4045210" cy="616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𝒎𝒊𝒏</m:t>
                                  </m:r>
                                </m:sub>
                              </m:sSub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𝐨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𝐨</m:t>
                                  </m:r>
                                </m:e>
                                <m:sub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CD54306-28D9-D3EA-7B32-932E94173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984" y="4091934"/>
                <a:ext cx="4045210" cy="616259"/>
              </a:xfrm>
              <a:prstGeom prst="rect">
                <a:avLst/>
              </a:prstGeom>
              <a:blipFill>
                <a:blip r:embed="rId13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B51400-62B0-C3B5-83A3-099ACF68025C}"/>
                  </a:ext>
                </a:extLst>
              </p:cNvPr>
              <p:cNvSpPr txBox="1"/>
              <p:nvPr/>
            </p:nvSpPr>
            <p:spPr>
              <a:xfrm>
                <a:off x="231453" y="6315075"/>
                <a:ext cx="3188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b="1" dirty="0"/>
                  <a:t>: The voxel origin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B51400-62B0-C3B5-83A3-099ACF680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53" y="6315075"/>
                <a:ext cx="3188520" cy="369332"/>
              </a:xfrm>
              <a:prstGeom prst="rect">
                <a:avLst/>
              </a:prstGeom>
              <a:blipFill>
                <a:blip r:embed="rId1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926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9ADB-FEC6-68A0-0DB7-2D30E5EC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3FEBE-A2CA-54C5-453E-6067DE973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42600"/>
            <a:ext cx="10840914" cy="4816949"/>
          </a:xfrm>
        </p:spPr>
        <p:txBody>
          <a:bodyPr>
            <a:normAutofit/>
          </a:bodyPr>
          <a:lstStyle/>
          <a:p>
            <a:r>
              <a:rPr lang="en-US" dirty="0"/>
              <a:t>Ray Tracing with Triangles</a:t>
            </a:r>
          </a:p>
          <a:p>
            <a:pPr lvl="1"/>
            <a:r>
              <a:rPr lang="en-US" dirty="0"/>
              <a:t>A lot of solutions</a:t>
            </a:r>
          </a:p>
          <a:p>
            <a:pPr lvl="2"/>
            <a:r>
              <a:rPr lang="en-US" dirty="0" err="1"/>
              <a:t>Embree</a:t>
            </a:r>
            <a:r>
              <a:rPr lang="en-US" dirty="0"/>
              <a:t>, </a:t>
            </a:r>
            <a:r>
              <a:rPr lang="en-US" dirty="0" err="1"/>
              <a:t>OptiX</a:t>
            </a:r>
            <a:r>
              <a:rPr lang="en-US" dirty="0"/>
              <a:t>, DXR, </a:t>
            </a:r>
            <a:r>
              <a:rPr lang="en-US" dirty="0" err="1"/>
              <a:t>VK_KHR_acceleration_structure</a:t>
            </a:r>
            <a:r>
              <a:rPr lang="en-US" dirty="0"/>
              <a:t>, HIPRT</a:t>
            </a:r>
          </a:p>
          <a:p>
            <a:pPr lvl="1"/>
            <a:r>
              <a:rPr lang="en-US" dirty="0"/>
              <a:t>A lot of issues you may face in rendering</a:t>
            </a:r>
          </a:p>
          <a:p>
            <a:pPr lvl="2"/>
            <a:r>
              <a:rPr lang="en-US" dirty="0"/>
              <a:t>Degenerate polygons, self-intersections, no-manifold meshes… </a:t>
            </a:r>
          </a:p>
          <a:p>
            <a:r>
              <a:rPr lang="en-US" dirty="0"/>
              <a:t>Ray Tracing with Voxels?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How about using a dedicated acceleration structure &amp; traversal?</a:t>
            </a:r>
          </a:p>
          <a:p>
            <a:pPr lvl="2"/>
            <a:r>
              <a:rPr lang="en-US" dirty="0">
                <a:solidFill>
                  <a:srgbClr val="FFFF00"/>
                </a:solidFill>
              </a:rPr>
              <a:t>Let’s try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Custom Geometry in Ray Tracing SDKs?</a:t>
            </a:r>
          </a:p>
          <a:p>
            <a:pPr lvl="2"/>
            <a:r>
              <a:rPr lang="en-US" dirty="0"/>
              <a:t>They are not optimized for voxels</a:t>
            </a:r>
          </a:p>
          <a:p>
            <a:pPr lvl="2"/>
            <a:r>
              <a:rPr lang="en-US" dirty="0"/>
              <a:t>Example) </a:t>
            </a:r>
            <a:r>
              <a:rPr lang="en-US" dirty="0" err="1"/>
              <a:t>Embree</a:t>
            </a:r>
            <a:r>
              <a:rPr lang="en-US" dirty="0"/>
              <a:t> 55M voxels: 5 GB only for BVH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C7D33-ED0F-16AD-4408-082C89F0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345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EDD17-DFF3-99CD-7F9E-496B0648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38EA2-2903-3FC0-45AB-A43BA17E2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787874"/>
          </a:xfrm>
        </p:spPr>
        <p:txBody>
          <a:bodyPr/>
          <a:lstStyle/>
          <a:p>
            <a:r>
              <a:rPr lang="en-US" dirty="0"/>
              <a:t>We have already minimized voxels in 2d</a:t>
            </a:r>
          </a:p>
          <a:p>
            <a:r>
              <a:rPr lang="en-US" dirty="0">
                <a:solidFill>
                  <a:srgbClr val="FFFF00"/>
                </a:solidFill>
              </a:rPr>
              <a:t>What about the last axis?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843D0-5CB0-CC95-A18E-CBB650EB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20</a:t>
            </a:fld>
            <a:endParaRPr lang="en-US" noProof="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2B6B71-981E-475B-F97B-723D8BD20C00}"/>
              </a:ext>
            </a:extLst>
          </p:cNvPr>
          <p:cNvGrpSpPr/>
          <p:nvPr/>
        </p:nvGrpSpPr>
        <p:grpSpPr>
          <a:xfrm>
            <a:off x="2836120" y="3279959"/>
            <a:ext cx="5222030" cy="2168341"/>
            <a:chOff x="1769319" y="3076480"/>
            <a:chExt cx="7770334" cy="35136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062DBC-AA6A-551E-D4FD-E73752E2D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9319" y="3076480"/>
              <a:ext cx="3130373" cy="2865315"/>
            </a:xfrm>
            <a:prstGeom prst="rect">
              <a:avLst/>
            </a:prstGeom>
          </p:spPr>
        </p:pic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FC2DDE56-FCEA-D5DB-0AB8-B4E0C7C0A479}"/>
                </a:ext>
              </a:extLst>
            </p:cNvPr>
            <p:cNvSpPr/>
            <p:nvPr/>
          </p:nvSpPr>
          <p:spPr>
            <a:xfrm rot="2185069">
              <a:off x="7708362" y="3146293"/>
              <a:ext cx="1216045" cy="2136309"/>
            </a:xfrm>
            <a:prstGeom prst="triangle">
              <a:avLst>
                <a:gd name="adj" fmla="val 89733"/>
              </a:avLst>
            </a:prstGeom>
            <a:solidFill>
              <a:srgbClr val="9E97FF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765F67-F050-DD27-EE42-9A94C100C32E}"/>
                </a:ext>
              </a:extLst>
            </p:cNvPr>
            <p:cNvSpPr/>
            <p:nvPr/>
          </p:nvSpPr>
          <p:spPr>
            <a:xfrm>
              <a:off x="8976946" y="3455134"/>
              <a:ext cx="562707" cy="562707"/>
            </a:xfrm>
            <a:prstGeom prst="rect">
              <a:avLst/>
            </a:prstGeom>
            <a:solidFill>
              <a:srgbClr val="BFBFBF">
                <a:alpha val="5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725411-D34A-CCD3-40A3-CEED5BF59841}"/>
                </a:ext>
              </a:extLst>
            </p:cNvPr>
            <p:cNvSpPr/>
            <p:nvPr/>
          </p:nvSpPr>
          <p:spPr>
            <a:xfrm>
              <a:off x="8414239" y="3455134"/>
              <a:ext cx="562707" cy="562707"/>
            </a:xfrm>
            <a:prstGeom prst="rect">
              <a:avLst/>
            </a:prstGeom>
            <a:solidFill>
              <a:srgbClr val="BFBFBF">
                <a:alpha val="5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AE70BC-0C2A-BB87-34D6-675FF2F54332}"/>
                </a:ext>
              </a:extLst>
            </p:cNvPr>
            <p:cNvSpPr/>
            <p:nvPr/>
          </p:nvSpPr>
          <p:spPr>
            <a:xfrm>
              <a:off x="8974781" y="4017841"/>
              <a:ext cx="562707" cy="562707"/>
            </a:xfrm>
            <a:prstGeom prst="rect">
              <a:avLst/>
            </a:prstGeom>
            <a:solidFill>
              <a:srgbClr val="BFBFBF">
                <a:alpha val="5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04E5AE-D19E-8EA9-EFA8-E7BDC283395C}"/>
                </a:ext>
              </a:extLst>
            </p:cNvPr>
            <p:cNvSpPr/>
            <p:nvPr/>
          </p:nvSpPr>
          <p:spPr>
            <a:xfrm>
              <a:off x="8412074" y="4017841"/>
              <a:ext cx="562707" cy="562707"/>
            </a:xfrm>
            <a:prstGeom prst="rect">
              <a:avLst/>
            </a:prstGeom>
            <a:solidFill>
              <a:srgbClr val="BFBFBF">
                <a:alpha val="5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EB918C-041B-6FD6-9974-EAC6A9A7F7BD}"/>
                </a:ext>
              </a:extLst>
            </p:cNvPr>
            <p:cNvSpPr/>
            <p:nvPr/>
          </p:nvSpPr>
          <p:spPr>
            <a:xfrm>
              <a:off x="8409909" y="4580548"/>
              <a:ext cx="562707" cy="562707"/>
            </a:xfrm>
            <a:prstGeom prst="rect">
              <a:avLst/>
            </a:prstGeom>
            <a:solidFill>
              <a:srgbClr val="BFBFBF">
                <a:alpha val="5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17FBD1-A58E-58D7-3EB0-9A008EFD6BF1}"/>
                </a:ext>
              </a:extLst>
            </p:cNvPr>
            <p:cNvSpPr/>
            <p:nvPr/>
          </p:nvSpPr>
          <p:spPr>
            <a:xfrm>
              <a:off x="7847202" y="4580548"/>
              <a:ext cx="562707" cy="562707"/>
            </a:xfrm>
            <a:prstGeom prst="rect">
              <a:avLst/>
            </a:prstGeom>
            <a:solidFill>
              <a:srgbClr val="BFBFBF">
                <a:alpha val="5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154618-A1B2-38BA-FE38-344C4B702551}"/>
                </a:ext>
              </a:extLst>
            </p:cNvPr>
            <p:cNvSpPr/>
            <p:nvPr/>
          </p:nvSpPr>
          <p:spPr>
            <a:xfrm>
              <a:off x="7851532" y="4017841"/>
              <a:ext cx="562707" cy="562707"/>
            </a:xfrm>
            <a:prstGeom prst="rect">
              <a:avLst/>
            </a:prstGeom>
            <a:solidFill>
              <a:srgbClr val="BFBFBF">
                <a:alpha val="5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7B69DF-842E-6C5E-5CA7-2BDB660C3BDB}"/>
                </a:ext>
              </a:extLst>
            </p:cNvPr>
            <p:cNvSpPr/>
            <p:nvPr/>
          </p:nvSpPr>
          <p:spPr>
            <a:xfrm>
              <a:off x="7288825" y="4017841"/>
              <a:ext cx="562707" cy="562707"/>
            </a:xfrm>
            <a:prstGeom prst="rect">
              <a:avLst/>
            </a:prstGeom>
            <a:solidFill>
              <a:srgbClr val="BFBFBF">
                <a:alpha val="5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1A1A6A-F2F0-2874-67AE-B6BE6BCB2D12}"/>
                </a:ext>
              </a:extLst>
            </p:cNvPr>
            <p:cNvSpPr/>
            <p:nvPr/>
          </p:nvSpPr>
          <p:spPr>
            <a:xfrm>
              <a:off x="7292309" y="4580548"/>
              <a:ext cx="562707" cy="562707"/>
            </a:xfrm>
            <a:prstGeom prst="rect">
              <a:avLst/>
            </a:prstGeom>
            <a:solidFill>
              <a:srgbClr val="BFBFBF">
                <a:alpha val="5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0C1ED7-F3EF-925D-5DBD-953406E1E6FB}"/>
                </a:ext>
              </a:extLst>
            </p:cNvPr>
            <p:cNvSpPr/>
            <p:nvPr/>
          </p:nvSpPr>
          <p:spPr>
            <a:xfrm>
              <a:off x="6729602" y="4580548"/>
              <a:ext cx="562707" cy="562707"/>
            </a:xfrm>
            <a:prstGeom prst="rect">
              <a:avLst/>
            </a:prstGeom>
            <a:solidFill>
              <a:srgbClr val="BFBFBF">
                <a:alpha val="5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E1D6286-AD1B-23CE-42FC-8288406BC576}"/>
                </a:ext>
              </a:extLst>
            </p:cNvPr>
            <p:cNvSpPr/>
            <p:nvPr/>
          </p:nvSpPr>
          <p:spPr>
            <a:xfrm>
              <a:off x="7851834" y="5142521"/>
              <a:ext cx="562707" cy="562707"/>
            </a:xfrm>
            <a:prstGeom prst="rect">
              <a:avLst/>
            </a:prstGeom>
            <a:solidFill>
              <a:srgbClr val="BFBFBF">
                <a:alpha val="5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37E312-5ED3-3A76-5FFF-109ACDB503B5}"/>
                </a:ext>
              </a:extLst>
            </p:cNvPr>
            <p:cNvSpPr/>
            <p:nvPr/>
          </p:nvSpPr>
          <p:spPr>
            <a:xfrm>
              <a:off x="7292309" y="5142520"/>
              <a:ext cx="562707" cy="562707"/>
            </a:xfrm>
            <a:prstGeom prst="rect">
              <a:avLst/>
            </a:prstGeom>
            <a:solidFill>
              <a:srgbClr val="BFBFBF">
                <a:alpha val="50196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346B65-9566-CE4F-F7ED-1EA72435E9C2}"/>
                </a:ext>
              </a:extLst>
            </p:cNvPr>
            <p:cNvSpPr txBox="1"/>
            <p:nvPr/>
          </p:nvSpPr>
          <p:spPr>
            <a:xfrm>
              <a:off x="2438401" y="6048124"/>
              <a:ext cx="2095500" cy="520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Major Axis ( X 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9790E-5FB5-2DDE-00DC-1102034A4BC5}"/>
                </a:ext>
              </a:extLst>
            </p:cNvPr>
            <p:cNvSpPr txBox="1"/>
            <p:nvPr/>
          </p:nvSpPr>
          <p:spPr>
            <a:xfrm>
              <a:off x="7362159" y="6011400"/>
              <a:ext cx="2095500" cy="578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Rasterize in 2D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270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F03AD8D-866A-0FAD-AA76-9E8B0282F387}"/>
              </a:ext>
            </a:extLst>
          </p:cNvPr>
          <p:cNvSpPr/>
          <p:nvPr/>
        </p:nvSpPr>
        <p:spPr>
          <a:xfrm>
            <a:off x="1430646" y="5122625"/>
            <a:ext cx="8271082" cy="11257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EAAED1C-26D0-ACF1-25C4-8C89E3BE3B01}"/>
              </a:ext>
            </a:extLst>
          </p:cNvPr>
          <p:cNvSpPr/>
          <p:nvPr/>
        </p:nvSpPr>
        <p:spPr>
          <a:xfrm>
            <a:off x="7994840" y="3499183"/>
            <a:ext cx="1706888" cy="139318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3EDD17-DFF3-99CD-7F9E-496B0648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direction - Conservative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38EA2-2903-3FC0-45AB-A43BA17E2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787874"/>
          </a:xfrm>
        </p:spPr>
        <p:txBody>
          <a:bodyPr/>
          <a:lstStyle/>
          <a:p>
            <a:r>
              <a:rPr lang="en-US" dirty="0"/>
              <a:t>There are minimum and maximum z to overlap between the plane and edges-z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843D0-5CB0-CC95-A18E-CBB650EB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21</a:t>
            </a:fld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3244919-A14A-6BD7-D953-E3CD9DD099B4}"/>
                  </a:ext>
                </a:extLst>
              </p:cNvPr>
              <p:cNvSpPr txBox="1"/>
              <p:nvPr/>
            </p:nvSpPr>
            <p:spPr>
              <a:xfrm>
                <a:off x="1219496" y="5227205"/>
                <a:ext cx="8693381" cy="653844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3244919-A14A-6BD7-D953-E3CD9DD09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496" y="5227205"/>
                <a:ext cx="8693381" cy="6538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380D782E-CCE8-2764-750C-C3E825756B78}"/>
              </a:ext>
            </a:extLst>
          </p:cNvPr>
          <p:cNvGrpSpPr/>
          <p:nvPr/>
        </p:nvGrpSpPr>
        <p:grpSpPr>
          <a:xfrm>
            <a:off x="2769870" y="2333625"/>
            <a:ext cx="3926205" cy="2686576"/>
            <a:chOff x="2769870" y="2333625"/>
            <a:chExt cx="4667250" cy="3193649"/>
          </a:xfrm>
        </p:grpSpPr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9BD00095-C6E0-19F8-D57B-84F73603F994}"/>
                </a:ext>
              </a:extLst>
            </p:cNvPr>
            <p:cNvSpPr/>
            <p:nvPr/>
          </p:nvSpPr>
          <p:spPr>
            <a:xfrm>
              <a:off x="4465320" y="3514729"/>
              <a:ext cx="1276350" cy="1276350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C55A24-4C94-4325-0B71-A900E43076CA}"/>
                </a:ext>
              </a:extLst>
            </p:cNvPr>
            <p:cNvCxnSpPr/>
            <p:nvPr/>
          </p:nvCxnSpPr>
          <p:spPr>
            <a:xfrm>
              <a:off x="5427345" y="4793780"/>
              <a:ext cx="1695450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D47EEC1-2156-378B-6D4D-BBE12E216BBE}"/>
                </a:ext>
              </a:extLst>
            </p:cNvPr>
            <p:cNvCxnSpPr/>
            <p:nvPr/>
          </p:nvCxnSpPr>
          <p:spPr>
            <a:xfrm>
              <a:off x="5741670" y="4473740"/>
              <a:ext cx="1695450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ABA0F7D-8E87-4FC2-BE28-B13B8AFAAA64}"/>
                </a:ext>
              </a:extLst>
            </p:cNvPr>
            <p:cNvCxnSpPr/>
            <p:nvPr/>
          </p:nvCxnSpPr>
          <p:spPr>
            <a:xfrm>
              <a:off x="5427345" y="3841280"/>
              <a:ext cx="1695450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EEAF2F5-62A9-0C83-16BB-0481D62729B4}"/>
                </a:ext>
              </a:extLst>
            </p:cNvPr>
            <p:cNvCxnSpPr/>
            <p:nvPr/>
          </p:nvCxnSpPr>
          <p:spPr>
            <a:xfrm>
              <a:off x="5741670" y="3521240"/>
              <a:ext cx="1695450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E32EC9B-4E5C-D4A1-31D9-7B3004F37B86}"/>
                </a:ext>
              </a:extLst>
            </p:cNvPr>
            <p:cNvCxnSpPr/>
            <p:nvPr/>
          </p:nvCxnSpPr>
          <p:spPr>
            <a:xfrm>
              <a:off x="2769870" y="4793780"/>
              <a:ext cx="1695450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F4C758A-520C-EE2A-1376-F2093CE9FA63}"/>
                </a:ext>
              </a:extLst>
            </p:cNvPr>
            <p:cNvCxnSpPr>
              <a:cxnSpLocks/>
            </p:cNvCxnSpPr>
            <p:nvPr/>
          </p:nvCxnSpPr>
          <p:spPr>
            <a:xfrm>
              <a:off x="3084195" y="4473740"/>
              <a:ext cx="1381125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F6E9AC-CDA4-57AF-B732-F200C41B7612}"/>
                </a:ext>
              </a:extLst>
            </p:cNvPr>
            <p:cNvCxnSpPr/>
            <p:nvPr/>
          </p:nvCxnSpPr>
          <p:spPr>
            <a:xfrm>
              <a:off x="2769870" y="3841280"/>
              <a:ext cx="1695450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23DE4F-E095-0AA9-8EAF-4F7D1327725C}"/>
                </a:ext>
              </a:extLst>
            </p:cNvPr>
            <p:cNvCxnSpPr/>
            <p:nvPr/>
          </p:nvCxnSpPr>
          <p:spPr>
            <a:xfrm>
              <a:off x="3084195" y="3521240"/>
              <a:ext cx="1695450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2C634BE7-A9BC-EB00-F97C-FFD2C1F86B44}"/>
                </a:ext>
              </a:extLst>
            </p:cNvPr>
            <p:cNvSpPr/>
            <p:nvPr/>
          </p:nvSpPr>
          <p:spPr>
            <a:xfrm>
              <a:off x="5017770" y="3425355"/>
              <a:ext cx="154305" cy="154305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61092659-A558-F90D-2C0A-3F17A4C93B6C}"/>
                </a:ext>
              </a:extLst>
            </p:cNvPr>
            <p:cNvSpPr/>
            <p:nvPr/>
          </p:nvSpPr>
          <p:spPr>
            <a:xfrm>
              <a:off x="4728527" y="3754444"/>
              <a:ext cx="154305" cy="154305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F4334103-4EEB-DB82-4AD7-50A8590F7689}"/>
                </a:ext>
              </a:extLst>
            </p:cNvPr>
            <p:cNvSpPr/>
            <p:nvPr/>
          </p:nvSpPr>
          <p:spPr>
            <a:xfrm>
              <a:off x="5587365" y="4710277"/>
              <a:ext cx="154305" cy="154305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AC0DA2AA-4D83-AA62-4C08-76235DF6B7A2}"/>
                </a:ext>
              </a:extLst>
            </p:cNvPr>
            <p:cNvSpPr/>
            <p:nvPr/>
          </p:nvSpPr>
          <p:spPr>
            <a:xfrm>
              <a:off x="5824538" y="4392938"/>
              <a:ext cx="154305" cy="154305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0C96042-BBEE-79F2-3D12-B0F0D82D38C6}"/>
                </a:ext>
              </a:extLst>
            </p:cNvPr>
            <p:cNvSpPr/>
            <p:nvPr/>
          </p:nvSpPr>
          <p:spPr>
            <a:xfrm>
              <a:off x="4802186" y="3511080"/>
              <a:ext cx="1109663" cy="1281113"/>
            </a:xfrm>
            <a:custGeom>
              <a:avLst/>
              <a:gdLst>
                <a:gd name="connsiteX0" fmla="*/ 0 w 1219200"/>
                <a:gd name="connsiteY0" fmla="*/ 323850 h 1276350"/>
                <a:gd name="connsiteX1" fmla="*/ 984250 w 1219200"/>
                <a:gd name="connsiteY1" fmla="*/ 1276350 h 1276350"/>
                <a:gd name="connsiteX2" fmla="*/ 1219200 w 1219200"/>
                <a:gd name="connsiteY2" fmla="*/ 946150 h 1276350"/>
                <a:gd name="connsiteX3" fmla="*/ 234950 w 1219200"/>
                <a:gd name="connsiteY3" fmla="*/ 0 h 1276350"/>
                <a:gd name="connsiteX4" fmla="*/ 0 w 1219200"/>
                <a:gd name="connsiteY4" fmla="*/ 323850 h 1276350"/>
                <a:gd name="connsiteX0" fmla="*/ 0 w 1219200"/>
                <a:gd name="connsiteY0" fmla="*/ 323850 h 1281113"/>
                <a:gd name="connsiteX1" fmla="*/ 822325 w 1219200"/>
                <a:gd name="connsiteY1" fmla="*/ 1281113 h 1281113"/>
                <a:gd name="connsiteX2" fmla="*/ 1219200 w 1219200"/>
                <a:gd name="connsiteY2" fmla="*/ 946150 h 1281113"/>
                <a:gd name="connsiteX3" fmla="*/ 234950 w 1219200"/>
                <a:gd name="connsiteY3" fmla="*/ 0 h 1281113"/>
                <a:gd name="connsiteX4" fmla="*/ 0 w 1219200"/>
                <a:gd name="connsiteY4" fmla="*/ 323850 h 1281113"/>
                <a:gd name="connsiteX0" fmla="*/ 0 w 1057275"/>
                <a:gd name="connsiteY0" fmla="*/ 323850 h 1281113"/>
                <a:gd name="connsiteX1" fmla="*/ 822325 w 1057275"/>
                <a:gd name="connsiteY1" fmla="*/ 1281113 h 1281113"/>
                <a:gd name="connsiteX2" fmla="*/ 1057275 w 1057275"/>
                <a:gd name="connsiteY2" fmla="*/ 960437 h 1281113"/>
                <a:gd name="connsiteX3" fmla="*/ 234950 w 1057275"/>
                <a:gd name="connsiteY3" fmla="*/ 0 h 1281113"/>
                <a:gd name="connsiteX4" fmla="*/ 0 w 1057275"/>
                <a:gd name="connsiteY4" fmla="*/ 323850 h 1281113"/>
                <a:gd name="connsiteX0" fmla="*/ 0 w 1109663"/>
                <a:gd name="connsiteY0" fmla="*/ 323850 h 1281113"/>
                <a:gd name="connsiteX1" fmla="*/ 874713 w 1109663"/>
                <a:gd name="connsiteY1" fmla="*/ 1281113 h 1281113"/>
                <a:gd name="connsiteX2" fmla="*/ 1109663 w 1109663"/>
                <a:gd name="connsiteY2" fmla="*/ 960437 h 1281113"/>
                <a:gd name="connsiteX3" fmla="*/ 287338 w 1109663"/>
                <a:gd name="connsiteY3" fmla="*/ 0 h 1281113"/>
                <a:gd name="connsiteX4" fmla="*/ 0 w 1109663"/>
                <a:gd name="connsiteY4" fmla="*/ 323850 h 128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663" h="1281113">
                  <a:moveTo>
                    <a:pt x="0" y="323850"/>
                  </a:moveTo>
                  <a:lnTo>
                    <a:pt x="874713" y="1281113"/>
                  </a:lnTo>
                  <a:lnTo>
                    <a:pt x="1109663" y="960437"/>
                  </a:lnTo>
                  <a:lnTo>
                    <a:pt x="287338" y="0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1DF4636-3AFE-5807-B9FD-154317EE2903}"/>
                    </a:ext>
                  </a:extLst>
                </p:cNvPr>
                <p:cNvSpPr txBox="1"/>
                <p:nvPr/>
              </p:nvSpPr>
              <p:spPr>
                <a:xfrm>
                  <a:off x="4388166" y="2333625"/>
                  <a:ext cx="1276351" cy="3947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𝒎𝒊𝒏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1DF4636-3AFE-5807-B9FD-154317EE29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8166" y="2333625"/>
                  <a:ext cx="1276351" cy="394788"/>
                </a:xfrm>
                <a:prstGeom prst="rect">
                  <a:avLst/>
                </a:prstGeom>
                <a:blipFill>
                  <a:blip r:embed="rId4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F208D7-D9EF-DBC4-9616-676077D289E0}"/>
                </a:ext>
              </a:extLst>
            </p:cNvPr>
            <p:cNvCxnSpPr>
              <a:cxnSpLocks/>
            </p:cNvCxnSpPr>
            <p:nvPr/>
          </p:nvCxnSpPr>
          <p:spPr>
            <a:xfrm>
              <a:off x="5081652" y="3081211"/>
              <a:ext cx="809916" cy="0"/>
            </a:xfrm>
            <a:prstGeom prst="line">
              <a:avLst/>
            </a:prstGeom>
            <a:ln w="381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8051235-ED2C-574B-9DBF-ECD64BF3CF40}"/>
                </a:ext>
              </a:extLst>
            </p:cNvPr>
            <p:cNvCxnSpPr>
              <a:cxnSpLocks/>
            </p:cNvCxnSpPr>
            <p:nvPr/>
          </p:nvCxnSpPr>
          <p:spPr>
            <a:xfrm>
              <a:off x="5083596" y="2779719"/>
              <a:ext cx="0" cy="7112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CB6F061-A074-10F5-CB77-B40A3A2CAA40}"/>
                </a:ext>
              </a:extLst>
            </p:cNvPr>
            <p:cNvCxnSpPr>
              <a:cxnSpLocks/>
            </p:cNvCxnSpPr>
            <p:nvPr/>
          </p:nvCxnSpPr>
          <p:spPr>
            <a:xfrm>
              <a:off x="5891568" y="2768765"/>
              <a:ext cx="0" cy="170497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8A88113-9332-CB24-5C19-5AF20824543B}"/>
                    </a:ext>
                  </a:extLst>
                </p:cNvPr>
                <p:cNvSpPr txBox="1"/>
                <p:nvPr/>
              </p:nvSpPr>
              <p:spPr>
                <a:xfrm>
                  <a:off x="5357017" y="2347798"/>
                  <a:ext cx="1276351" cy="3947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𝒎𝒂𝒙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8A88113-9332-CB24-5C19-5AF2082454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7017" y="2347798"/>
                  <a:ext cx="1276351" cy="394788"/>
                </a:xfrm>
                <a:prstGeom prst="rect">
                  <a:avLst/>
                </a:prstGeom>
                <a:blipFill>
                  <a:blip r:embed="rId5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00AD1C-1AEE-1FFF-65C4-F7C5C0DB3141}"/>
                    </a:ext>
                  </a:extLst>
                </p:cNvPr>
                <p:cNvSpPr txBox="1"/>
                <p:nvPr/>
              </p:nvSpPr>
              <p:spPr>
                <a:xfrm>
                  <a:off x="4787756" y="4832127"/>
                  <a:ext cx="1845612" cy="6951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r>
                    <a:rPr lang="en-US" sz="1400" dirty="0"/>
                    <a:t>A point on a plane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00AD1C-1AEE-1FFF-65C4-F7C5C0DB31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7756" y="4832127"/>
                  <a:ext cx="1845612" cy="695147"/>
                </a:xfrm>
                <a:prstGeom prst="rect">
                  <a:avLst/>
                </a:prstGeom>
                <a:blipFill>
                  <a:blip r:embed="rId6"/>
                  <a:stretch>
                    <a:fillRect l="-1176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37ED0B2-FC37-AA8E-FE46-DD65DFCEC5A6}"/>
                  </a:ext>
                </a:extLst>
              </p:cNvPr>
              <p:cNvSpPr txBox="1"/>
              <p:nvPr/>
            </p:nvSpPr>
            <p:spPr>
              <a:xfrm>
                <a:off x="8173479" y="3618704"/>
                <a:ext cx="1276351" cy="1150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37ED0B2-FC37-AA8E-FE46-DD65DFCE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479" y="3618704"/>
                <a:ext cx="1276351" cy="11507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2D8C4EE-5600-1E91-860D-29BAAB9165D6}"/>
                  </a:ext>
                </a:extLst>
              </p:cNvPr>
              <p:cNvSpPr txBox="1"/>
              <p:nvPr/>
            </p:nvSpPr>
            <p:spPr>
              <a:xfrm>
                <a:off x="231453" y="6315075"/>
                <a:ext cx="3188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𝐨</m:t>
                    </m:r>
                  </m:oMath>
                </a14:m>
                <a:r>
                  <a:rPr lang="en-US" dirty="0"/>
                  <a:t>: The voxel origin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2D8C4EE-5600-1E91-860D-29BAAB916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53" y="6315075"/>
                <a:ext cx="3188520" cy="369332"/>
              </a:xfrm>
              <a:prstGeom prst="rect">
                <a:avLst/>
              </a:prstGeom>
              <a:blipFill>
                <a:blip r:embed="rId8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A0DCE95-0188-C7DE-D052-3F46C2F7C94C}"/>
                  </a:ext>
                </a:extLst>
              </p:cNvPr>
              <p:cNvSpPr txBox="1"/>
              <p:nvPr/>
            </p:nvSpPr>
            <p:spPr>
              <a:xfrm>
                <a:off x="1059883" y="5661577"/>
                <a:ext cx="8855641" cy="414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min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min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A0DCE95-0188-C7DE-D052-3F46C2F7C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883" y="5661577"/>
                <a:ext cx="8855641" cy="414537"/>
              </a:xfrm>
              <a:prstGeom prst="rect">
                <a:avLst/>
              </a:prstGeom>
              <a:blipFill>
                <a:blip r:embed="rId9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4EFC7E78-B47C-EA30-F496-15B5963D26E7}"/>
              </a:ext>
            </a:extLst>
          </p:cNvPr>
          <p:cNvSpPr/>
          <p:nvPr/>
        </p:nvSpPr>
        <p:spPr>
          <a:xfrm>
            <a:off x="3867150" y="5227205"/>
            <a:ext cx="5695950" cy="89660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051724-E041-6AAF-ADDC-FE33BBC4D63A}"/>
              </a:ext>
            </a:extLst>
          </p:cNvPr>
          <p:cNvSpPr txBox="1"/>
          <p:nvPr/>
        </p:nvSpPr>
        <p:spPr>
          <a:xfrm>
            <a:off x="6545639" y="6245967"/>
            <a:ext cx="3853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Constant. Calculate just once per triangle</a:t>
            </a:r>
          </a:p>
        </p:txBody>
      </p:sp>
    </p:spTree>
    <p:extLst>
      <p:ext uri="{BB962C8B-B14F-4D97-AF65-F5344CB8AC3E}">
        <p14:creationId xmlns:p14="http://schemas.microsoft.com/office/powerpoint/2010/main" val="2658148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e 4">
            <a:extLst>
              <a:ext uri="{FF2B5EF4-FFF2-40B4-BE49-F238E27FC236}">
                <a16:creationId xmlns:a16="http://schemas.microsoft.com/office/drawing/2014/main" id="{6E48DCF6-D1A0-51FA-EA59-AF84CF16E1C7}"/>
              </a:ext>
            </a:extLst>
          </p:cNvPr>
          <p:cNvSpPr/>
          <p:nvPr/>
        </p:nvSpPr>
        <p:spPr>
          <a:xfrm>
            <a:off x="3605975" y="3695579"/>
            <a:ext cx="1073697" cy="1073697"/>
          </a:xfrm>
          <a:prstGeom prst="cube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3EDD17-DFF3-99CD-7F9E-496B0648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direction - Conservative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38EA2-2903-3FC0-45AB-A43BA17E2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91780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There are minimum and maximum z to overlap between the plane and edges-z</a:t>
            </a:r>
          </a:p>
          <a:p>
            <a:pPr lvl="1"/>
            <a:r>
              <a:rPr lang="en-US" dirty="0"/>
              <a:t>Just check the depth overlap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/>
              <a:t>Always less than or equal to 3 voxels as we chose a major axis for 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843D0-5CB0-CC95-A18E-CBB650EB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22</a:t>
            </a:fld>
            <a:endParaRPr lang="en-US" noProof="0" dirty="0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9BD00095-C6E0-19F8-D57B-84F73603F994}"/>
              </a:ext>
            </a:extLst>
          </p:cNvPr>
          <p:cNvSpPr/>
          <p:nvPr/>
        </p:nvSpPr>
        <p:spPr>
          <a:xfrm>
            <a:off x="4440670" y="3701385"/>
            <a:ext cx="1073697" cy="1073697"/>
          </a:xfrm>
          <a:prstGeom prst="cub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DF4636-3AFE-5807-B9FD-154317EE2903}"/>
                  </a:ext>
                </a:extLst>
              </p:cNvPr>
              <p:cNvSpPr txBox="1"/>
              <p:nvPr/>
            </p:nvSpPr>
            <p:spPr>
              <a:xfrm>
                <a:off x="4375766" y="2707811"/>
                <a:ext cx="1073698" cy="332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DF4636-3AFE-5807-B9FD-154317EE2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766" y="2707811"/>
                <a:ext cx="1073698" cy="332105"/>
              </a:xfrm>
              <a:prstGeom prst="rect">
                <a:avLst/>
              </a:prstGeom>
              <a:blipFill>
                <a:blip r:embed="rId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1F208D7-D9EF-DBC4-9616-676077D289E0}"/>
              </a:ext>
            </a:extLst>
          </p:cNvPr>
          <p:cNvCxnSpPr>
            <a:cxnSpLocks/>
          </p:cNvCxnSpPr>
          <p:nvPr/>
        </p:nvCxnSpPr>
        <p:spPr>
          <a:xfrm>
            <a:off x="4959144" y="3336699"/>
            <a:ext cx="681321" cy="0"/>
          </a:xfrm>
          <a:prstGeom prst="line">
            <a:avLst/>
          </a:prstGeom>
          <a:ln w="381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8051235-ED2C-574B-9DBF-ECD64BF3CF40}"/>
              </a:ext>
            </a:extLst>
          </p:cNvPr>
          <p:cNvCxnSpPr>
            <a:cxnSpLocks/>
          </p:cNvCxnSpPr>
          <p:nvPr/>
        </p:nvCxnSpPr>
        <p:spPr>
          <a:xfrm>
            <a:off x="4960779" y="3083076"/>
            <a:ext cx="0" cy="59827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CB6F061-A074-10F5-CB77-B40A3A2CAA40}"/>
              </a:ext>
            </a:extLst>
          </p:cNvPr>
          <p:cNvCxnSpPr>
            <a:cxnSpLocks/>
          </p:cNvCxnSpPr>
          <p:nvPr/>
        </p:nvCxnSpPr>
        <p:spPr>
          <a:xfrm>
            <a:off x="5640465" y="3073861"/>
            <a:ext cx="0" cy="143426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8A88113-9332-CB24-5C19-5AF20824543B}"/>
                  </a:ext>
                </a:extLst>
              </p:cNvPr>
              <p:cNvSpPr txBox="1"/>
              <p:nvPr/>
            </p:nvSpPr>
            <p:spPr>
              <a:xfrm>
                <a:off x="5190787" y="2719734"/>
                <a:ext cx="1073698" cy="332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8A88113-9332-CB24-5C19-5AF208245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787" y="2719734"/>
                <a:ext cx="1073698" cy="332105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2D8C4EE-5600-1E91-860D-29BAAB9165D6}"/>
                  </a:ext>
                </a:extLst>
              </p:cNvPr>
              <p:cNvSpPr txBox="1"/>
              <p:nvPr/>
            </p:nvSpPr>
            <p:spPr>
              <a:xfrm>
                <a:off x="231453" y="6315075"/>
                <a:ext cx="3188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𝐨</m:t>
                    </m:r>
                  </m:oMath>
                </a14:m>
                <a:r>
                  <a:rPr lang="en-US" dirty="0"/>
                  <a:t>: The voxel origin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2D8C4EE-5600-1E91-860D-29BAAB916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53" y="6315075"/>
                <a:ext cx="3188520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be 5">
            <a:extLst>
              <a:ext uri="{FF2B5EF4-FFF2-40B4-BE49-F238E27FC236}">
                <a16:creationId xmlns:a16="http://schemas.microsoft.com/office/drawing/2014/main" id="{9007FC04-71AB-36A5-5FCC-71992B573420}"/>
              </a:ext>
            </a:extLst>
          </p:cNvPr>
          <p:cNvSpPr/>
          <p:nvPr/>
        </p:nvSpPr>
        <p:spPr>
          <a:xfrm>
            <a:off x="5258348" y="3700318"/>
            <a:ext cx="1073697" cy="1073697"/>
          </a:xfrm>
          <a:prstGeom prst="cub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1321B6-20C8-F487-895D-667561CBF8A6}"/>
              </a:ext>
            </a:extLst>
          </p:cNvPr>
          <p:cNvGrpSpPr/>
          <p:nvPr/>
        </p:nvGrpSpPr>
        <p:grpSpPr>
          <a:xfrm>
            <a:off x="4662086" y="3626201"/>
            <a:ext cx="1051797" cy="1210713"/>
            <a:chOff x="4417540" y="3252015"/>
            <a:chExt cx="1051797" cy="1210713"/>
          </a:xfrm>
        </p:grpSpPr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2C634BE7-A9BC-EB00-F97C-FFD2C1F86B44}"/>
                </a:ext>
              </a:extLst>
            </p:cNvPr>
            <p:cNvSpPr/>
            <p:nvPr/>
          </p:nvSpPr>
          <p:spPr>
            <a:xfrm>
              <a:off x="4660859" y="3252015"/>
              <a:ext cx="129805" cy="129805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61092659-A558-F90D-2C0A-3F17A4C93B6C}"/>
                </a:ext>
              </a:extLst>
            </p:cNvPr>
            <p:cNvSpPr/>
            <p:nvPr/>
          </p:nvSpPr>
          <p:spPr>
            <a:xfrm>
              <a:off x="4417540" y="3528853"/>
              <a:ext cx="129805" cy="129805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F4334103-4EEB-DB82-4AD7-50A8590F7689}"/>
                </a:ext>
              </a:extLst>
            </p:cNvPr>
            <p:cNvSpPr/>
            <p:nvPr/>
          </p:nvSpPr>
          <p:spPr>
            <a:xfrm>
              <a:off x="5140016" y="4332923"/>
              <a:ext cx="129805" cy="129805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AC0DA2AA-4D83-AA62-4C08-76235DF6B7A2}"/>
                </a:ext>
              </a:extLst>
            </p:cNvPr>
            <p:cNvSpPr/>
            <p:nvPr/>
          </p:nvSpPr>
          <p:spPr>
            <a:xfrm>
              <a:off x="5339532" y="4065970"/>
              <a:ext cx="129805" cy="129805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0C96042-BBEE-79F2-3D12-B0F0D82D38C6}"/>
                </a:ext>
              </a:extLst>
            </p:cNvPr>
            <p:cNvSpPr/>
            <p:nvPr/>
          </p:nvSpPr>
          <p:spPr>
            <a:xfrm>
              <a:off x="4479504" y="3324129"/>
              <a:ext cx="933476" cy="1077704"/>
            </a:xfrm>
            <a:custGeom>
              <a:avLst/>
              <a:gdLst>
                <a:gd name="connsiteX0" fmla="*/ 0 w 1219200"/>
                <a:gd name="connsiteY0" fmla="*/ 323850 h 1276350"/>
                <a:gd name="connsiteX1" fmla="*/ 984250 w 1219200"/>
                <a:gd name="connsiteY1" fmla="*/ 1276350 h 1276350"/>
                <a:gd name="connsiteX2" fmla="*/ 1219200 w 1219200"/>
                <a:gd name="connsiteY2" fmla="*/ 946150 h 1276350"/>
                <a:gd name="connsiteX3" fmla="*/ 234950 w 1219200"/>
                <a:gd name="connsiteY3" fmla="*/ 0 h 1276350"/>
                <a:gd name="connsiteX4" fmla="*/ 0 w 1219200"/>
                <a:gd name="connsiteY4" fmla="*/ 323850 h 1276350"/>
                <a:gd name="connsiteX0" fmla="*/ 0 w 1219200"/>
                <a:gd name="connsiteY0" fmla="*/ 323850 h 1281113"/>
                <a:gd name="connsiteX1" fmla="*/ 822325 w 1219200"/>
                <a:gd name="connsiteY1" fmla="*/ 1281113 h 1281113"/>
                <a:gd name="connsiteX2" fmla="*/ 1219200 w 1219200"/>
                <a:gd name="connsiteY2" fmla="*/ 946150 h 1281113"/>
                <a:gd name="connsiteX3" fmla="*/ 234950 w 1219200"/>
                <a:gd name="connsiteY3" fmla="*/ 0 h 1281113"/>
                <a:gd name="connsiteX4" fmla="*/ 0 w 1219200"/>
                <a:gd name="connsiteY4" fmla="*/ 323850 h 1281113"/>
                <a:gd name="connsiteX0" fmla="*/ 0 w 1057275"/>
                <a:gd name="connsiteY0" fmla="*/ 323850 h 1281113"/>
                <a:gd name="connsiteX1" fmla="*/ 822325 w 1057275"/>
                <a:gd name="connsiteY1" fmla="*/ 1281113 h 1281113"/>
                <a:gd name="connsiteX2" fmla="*/ 1057275 w 1057275"/>
                <a:gd name="connsiteY2" fmla="*/ 960437 h 1281113"/>
                <a:gd name="connsiteX3" fmla="*/ 234950 w 1057275"/>
                <a:gd name="connsiteY3" fmla="*/ 0 h 1281113"/>
                <a:gd name="connsiteX4" fmla="*/ 0 w 1057275"/>
                <a:gd name="connsiteY4" fmla="*/ 323850 h 1281113"/>
                <a:gd name="connsiteX0" fmla="*/ 0 w 1109663"/>
                <a:gd name="connsiteY0" fmla="*/ 323850 h 1281113"/>
                <a:gd name="connsiteX1" fmla="*/ 874713 w 1109663"/>
                <a:gd name="connsiteY1" fmla="*/ 1281113 h 1281113"/>
                <a:gd name="connsiteX2" fmla="*/ 1109663 w 1109663"/>
                <a:gd name="connsiteY2" fmla="*/ 960437 h 1281113"/>
                <a:gd name="connsiteX3" fmla="*/ 287338 w 1109663"/>
                <a:gd name="connsiteY3" fmla="*/ 0 h 1281113"/>
                <a:gd name="connsiteX4" fmla="*/ 0 w 1109663"/>
                <a:gd name="connsiteY4" fmla="*/ 323850 h 128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663" h="1281113">
                  <a:moveTo>
                    <a:pt x="0" y="323850"/>
                  </a:moveTo>
                  <a:lnTo>
                    <a:pt x="874713" y="1281113"/>
                  </a:lnTo>
                  <a:lnTo>
                    <a:pt x="1109663" y="960437"/>
                  </a:lnTo>
                  <a:lnTo>
                    <a:pt x="287338" y="0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Cube 7">
            <a:extLst>
              <a:ext uri="{FF2B5EF4-FFF2-40B4-BE49-F238E27FC236}">
                <a16:creationId xmlns:a16="http://schemas.microsoft.com/office/drawing/2014/main" id="{B3826905-707B-5456-60F2-640E0542EFA7}"/>
              </a:ext>
            </a:extLst>
          </p:cNvPr>
          <p:cNvSpPr/>
          <p:nvPr/>
        </p:nvSpPr>
        <p:spPr>
          <a:xfrm>
            <a:off x="6096000" y="3698314"/>
            <a:ext cx="1073697" cy="1073697"/>
          </a:xfrm>
          <a:prstGeom prst="cube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81DD268-12B7-B164-373A-E30733FD5B6E}"/>
              </a:ext>
            </a:extLst>
          </p:cNvPr>
          <p:cNvSpPr/>
          <p:nvPr/>
        </p:nvSpPr>
        <p:spPr>
          <a:xfrm>
            <a:off x="6944170" y="3008924"/>
            <a:ext cx="1706275" cy="597375"/>
          </a:xfrm>
          <a:prstGeom prst="wedgeRoundRectCallout">
            <a:avLst>
              <a:gd name="adj1" fmla="val -46440"/>
              <a:gd name="adj2" fmla="val 78445"/>
              <a:gd name="adj3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depth overlap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346B6AA-BE0C-2533-9017-72F3CEE5BDA1}"/>
              </a:ext>
            </a:extLst>
          </p:cNvPr>
          <p:cNvSpPr/>
          <p:nvPr/>
        </p:nvSpPr>
        <p:spPr>
          <a:xfrm>
            <a:off x="2331134" y="3011775"/>
            <a:ext cx="1706275" cy="597375"/>
          </a:xfrm>
          <a:prstGeom prst="wedgeRoundRectCallout">
            <a:avLst>
              <a:gd name="adj1" fmla="val 44719"/>
              <a:gd name="adj2" fmla="val 95803"/>
              <a:gd name="adj3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depth overlap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F41470-4CFB-96AF-A3E9-CEC762DFC29E}"/>
              </a:ext>
            </a:extLst>
          </p:cNvPr>
          <p:cNvSpPr/>
          <p:nvPr/>
        </p:nvSpPr>
        <p:spPr>
          <a:xfrm>
            <a:off x="3365614" y="5132582"/>
            <a:ext cx="4499844" cy="1260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7E1757-E90A-0D45-0F7D-2BCC5A39F262}"/>
                  </a:ext>
                </a:extLst>
              </p:cNvPr>
              <p:cNvSpPr txBox="1"/>
              <p:nvPr/>
            </p:nvSpPr>
            <p:spPr>
              <a:xfrm>
                <a:off x="3634858" y="5463789"/>
                <a:ext cx="3971665" cy="616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𝒎𝒊𝒏</m:t>
                                  </m:r>
                                </m:sub>
                              </m:s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𝐨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𝐨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7E1757-E90A-0D45-0F7D-2BCC5A39F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858" y="5463789"/>
                <a:ext cx="3971665" cy="616259"/>
              </a:xfrm>
              <a:prstGeom prst="rect">
                <a:avLst/>
              </a:prstGeom>
              <a:blipFill>
                <a:blip r:embed="rId5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05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4A8B1-4A62-4F54-C20D-804870B1B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direction – 6-separating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2BF01-19A7-B04D-C45D-175628A3A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7879975" cy="873600"/>
          </a:xfrm>
        </p:spPr>
        <p:txBody>
          <a:bodyPr/>
          <a:lstStyle/>
          <a:p>
            <a:r>
              <a:rPr lang="en-US" dirty="0"/>
              <a:t>Check if the plane is located between critical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F53D0-38E1-29D7-0FCF-25C91BA2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23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BB1309-9D0D-10B0-3205-78751D5E4C07}"/>
              </a:ext>
            </a:extLst>
          </p:cNvPr>
          <p:cNvGrpSpPr/>
          <p:nvPr/>
        </p:nvGrpSpPr>
        <p:grpSpPr>
          <a:xfrm>
            <a:off x="2120329" y="2817333"/>
            <a:ext cx="735625" cy="732050"/>
            <a:chOff x="2025651" y="3035540"/>
            <a:chExt cx="1370370" cy="13637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51AB56-BEF0-AAD0-E7BB-4A7C63EF747F}"/>
                </a:ext>
              </a:extLst>
            </p:cNvPr>
            <p:cNvSpPr/>
            <p:nvPr/>
          </p:nvSpPr>
          <p:spPr>
            <a:xfrm>
              <a:off x="2133600" y="3141156"/>
              <a:ext cx="1168400" cy="1168400"/>
            </a:xfrm>
            <a:prstGeom prst="rect">
              <a:avLst/>
            </a:prstGeom>
            <a:solidFill>
              <a:srgbClr val="695DFF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720C359-45CE-55C9-C76C-C99324D1A130}"/>
                </a:ext>
              </a:extLst>
            </p:cNvPr>
            <p:cNvSpPr/>
            <p:nvPr/>
          </p:nvSpPr>
          <p:spPr>
            <a:xfrm>
              <a:off x="2025651" y="36356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A93AF74-5918-E351-F867-55380608CF09}"/>
                </a:ext>
              </a:extLst>
            </p:cNvPr>
            <p:cNvSpPr/>
            <p:nvPr/>
          </p:nvSpPr>
          <p:spPr>
            <a:xfrm>
              <a:off x="2634380" y="3035540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B20D24-8D35-C949-47B0-569C62BC7C94}"/>
                </a:ext>
              </a:extLst>
            </p:cNvPr>
            <p:cNvSpPr/>
            <p:nvPr/>
          </p:nvSpPr>
          <p:spPr>
            <a:xfrm>
              <a:off x="2628105" y="42198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98B22F8-DB5A-A94D-9362-630AB77D0622}"/>
                </a:ext>
              </a:extLst>
            </p:cNvPr>
            <p:cNvSpPr/>
            <p:nvPr/>
          </p:nvSpPr>
          <p:spPr>
            <a:xfrm>
              <a:off x="3216633" y="36356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37A426-B0E2-8737-8DCB-AAC836F80155}"/>
              </a:ext>
            </a:extLst>
          </p:cNvPr>
          <p:cNvCxnSpPr>
            <a:cxnSpLocks/>
          </p:cNvCxnSpPr>
          <p:nvPr/>
        </p:nvCxnSpPr>
        <p:spPr>
          <a:xfrm>
            <a:off x="2531828" y="2601715"/>
            <a:ext cx="297312" cy="10724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CBF51F-B7BB-DA0D-4228-73BD28B59990}"/>
              </a:ext>
            </a:extLst>
          </p:cNvPr>
          <p:cNvGrpSpPr/>
          <p:nvPr/>
        </p:nvGrpSpPr>
        <p:grpSpPr>
          <a:xfrm>
            <a:off x="2378126" y="3074519"/>
            <a:ext cx="253775" cy="253775"/>
            <a:chOff x="8848725" y="3123245"/>
            <a:chExt cx="611510" cy="61151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C11EE8A-89C7-9DF3-86F7-08EBC1282C2E}"/>
                </a:ext>
              </a:extLst>
            </p:cNvPr>
            <p:cNvSpPr/>
            <p:nvPr/>
          </p:nvSpPr>
          <p:spPr>
            <a:xfrm>
              <a:off x="8848725" y="3123245"/>
              <a:ext cx="611510" cy="6115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heckmark with solid fill">
              <a:extLst>
                <a:ext uri="{FF2B5EF4-FFF2-40B4-BE49-F238E27FC236}">
                  <a16:creationId xmlns:a16="http://schemas.microsoft.com/office/drawing/2014/main" id="{5F891F95-2B7D-1F1A-1C7A-9A5B069F3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84944" y="3288234"/>
              <a:ext cx="339071" cy="33907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A01072-0561-EF2C-2639-717DD9B4C600}"/>
              </a:ext>
            </a:extLst>
          </p:cNvPr>
          <p:cNvGrpSpPr/>
          <p:nvPr/>
        </p:nvGrpSpPr>
        <p:grpSpPr>
          <a:xfrm>
            <a:off x="3418073" y="2792094"/>
            <a:ext cx="735625" cy="732050"/>
            <a:chOff x="2025651" y="3035540"/>
            <a:chExt cx="1370370" cy="13637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7FE382-E767-3430-58D9-B84BD7C7B7CA}"/>
                </a:ext>
              </a:extLst>
            </p:cNvPr>
            <p:cNvSpPr/>
            <p:nvPr/>
          </p:nvSpPr>
          <p:spPr>
            <a:xfrm>
              <a:off x="2133600" y="3141156"/>
              <a:ext cx="1168400" cy="1168400"/>
            </a:xfrm>
            <a:prstGeom prst="rect">
              <a:avLst/>
            </a:prstGeom>
            <a:solidFill>
              <a:srgbClr val="695DFF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19F592A-DB8A-B1C2-AE17-CE2D4D21C14E}"/>
                </a:ext>
              </a:extLst>
            </p:cNvPr>
            <p:cNvSpPr/>
            <p:nvPr/>
          </p:nvSpPr>
          <p:spPr>
            <a:xfrm>
              <a:off x="2025651" y="36356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D486C46-9EB2-893F-F397-1B3B5A235E76}"/>
                </a:ext>
              </a:extLst>
            </p:cNvPr>
            <p:cNvSpPr/>
            <p:nvPr/>
          </p:nvSpPr>
          <p:spPr>
            <a:xfrm>
              <a:off x="2634380" y="3035540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2B431B-6073-3C68-37D1-A1879120133D}"/>
                </a:ext>
              </a:extLst>
            </p:cNvPr>
            <p:cNvSpPr/>
            <p:nvPr/>
          </p:nvSpPr>
          <p:spPr>
            <a:xfrm>
              <a:off x="2628105" y="42198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7A3EB6-2F8A-9EF4-EF27-050093085993}"/>
                </a:ext>
              </a:extLst>
            </p:cNvPr>
            <p:cNvSpPr/>
            <p:nvPr/>
          </p:nvSpPr>
          <p:spPr>
            <a:xfrm>
              <a:off x="3216633" y="36356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BF7F3B-1DB0-40F2-1C27-CAAEB9C2E9BD}"/>
              </a:ext>
            </a:extLst>
          </p:cNvPr>
          <p:cNvCxnSpPr>
            <a:cxnSpLocks/>
          </p:cNvCxnSpPr>
          <p:nvPr/>
        </p:nvCxnSpPr>
        <p:spPr>
          <a:xfrm flipH="1">
            <a:off x="3353726" y="2601715"/>
            <a:ext cx="624033" cy="10235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615D9A-9301-A861-B8E8-14B913603999}"/>
              </a:ext>
            </a:extLst>
          </p:cNvPr>
          <p:cNvGrpSpPr/>
          <p:nvPr/>
        </p:nvGrpSpPr>
        <p:grpSpPr>
          <a:xfrm>
            <a:off x="3675870" y="3049280"/>
            <a:ext cx="253775" cy="253775"/>
            <a:chOff x="8848725" y="3123245"/>
            <a:chExt cx="611510" cy="61151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378C37B-6996-3635-4413-C4878C413D90}"/>
                </a:ext>
              </a:extLst>
            </p:cNvPr>
            <p:cNvSpPr/>
            <p:nvPr/>
          </p:nvSpPr>
          <p:spPr>
            <a:xfrm>
              <a:off x="8848725" y="3123245"/>
              <a:ext cx="611510" cy="6115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Checkmark with solid fill">
              <a:extLst>
                <a:ext uri="{FF2B5EF4-FFF2-40B4-BE49-F238E27FC236}">
                  <a16:creationId xmlns:a16="http://schemas.microsoft.com/office/drawing/2014/main" id="{C7D2C2CE-849C-0004-F3FC-180C10281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84944" y="3288234"/>
              <a:ext cx="339071" cy="33907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A5E0E6B-6CE3-3938-E9E5-154F0976B246}"/>
              </a:ext>
            </a:extLst>
          </p:cNvPr>
          <p:cNvGrpSpPr/>
          <p:nvPr/>
        </p:nvGrpSpPr>
        <p:grpSpPr>
          <a:xfrm>
            <a:off x="4639379" y="2799896"/>
            <a:ext cx="735625" cy="732050"/>
            <a:chOff x="2025651" y="3035540"/>
            <a:chExt cx="1370370" cy="136371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D3EDE35-900D-A4AF-47A2-161072F78B41}"/>
                </a:ext>
              </a:extLst>
            </p:cNvPr>
            <p:cNvSpPr/>
            <p:nvPr/>
          </p:nvSpPr>
          <p:spPr>
            <a:xfrm>
              <a:off x="2133600" y="3141156"/>
              <a:ext cx="1168400" cy="11684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AF8D7BB-D4C5-FB56-0761-1A128DEBF354}"/>
                </a:ext>
              </a:extLst>
            </p:cNvPr>
            <p:cNvSpPr/>
            <p:nvPr/>
          </p:nvSpPr>
          <p:spPr>
            <a:xfrm>
              <a:off x="2025651" y="36356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05E2C9B-B17B-B6A4-45BD-E2D5C8827A3B}"/>
                </a:ext>
              </a:extLst>
            </p:cNvPr>
            <p:cNvSpPr/>
            <p:nvPr/>
          </p:nvSpPr>
          <p:spPr>
            <a:xfrm>
              <a:off x="2634380" y="3035540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3E5211A-F4C2-2F72-A4A8-4C475747B6C0}"/>
                </a:ext>
              </a:extLst>
            </p:cNvPr>
            <p:cNvSpPr/>
            <p:nvPr/>
          </p:nvSpPr>
          <p:spPr>
            <a:xfrm>
              <a:off x="2628105" y="42198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4E4FE60-2D2E-A654-9A45-BC610BCC1625}"/>
                </a:ext>
              </a:extLst>
            </p:cNvPr>
            <p:cNvSpPr/>
            <p:nvPr/>
          </p:nvSpPr>
          <p:spPr>
            <a:xfrm>
              <a:off x="3216633" y="36356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DE4342-63B5-A035-67A6-F43B3DFA7072}"/>
              </a:ext>
            </a:extLst>
          </p:cNvPr>
          <p:cNvCxnSpPr>
            <a:cxnSpLocks/>
          </p:cNvCxnSpPr>
          <p:nvPr/>
        </p:nvCxnSpPr>
        <p:spPr>
          <a:xfrm flipH="1">
            <a:off x="4334839" y="2545298"/>
            <a:ext cx="624033" cy="10235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5B4332F-4428-FF8C-A901-EEAA0116E667}"/>
              </a:ext>
            </a:extLst>
          </p:cNvPr>
          <p:cNvGrpSpPr/>
          <p:nvPr/>
        </p:nvGrpSpPr>
        <p:grpSpPr>
          <a:xfrm>
            <a:off x="2150233" y="5099429"/>
            <a:ext cx="735625" cy="732050"/>
            <a:chOff x="2025651" y="3035540"/>
            <a:chExt cx="1370370" cy="136371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0DAF9A9-0EAD-99D9-895C-E0059E509C4D}"/>
                </a:ext>
              </a:extLst>
            </p:cNvPr>
            <p:cNvSpPr/>
            <p:nvPr/>
          </p:nvSpPr>
          <p:spPr>
            <a:xfrm>
              <a:off x="2133600" y="3141156"/>
              <a:ext cx="1168400" cy="1168400"/>
            </a:xfrm>
            <a:prstGeom prst="rect">
              <a:avLst/>
            </a:prstGeom>
            <a:solidFill>
              <a:srgbClr val="695DFF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718E853-D1DF-1F01-42C6-9502BE81C924}"/>
                </a:ext>
              </a:extLst>
            </p:cNvPr>
            <p:cNvSpPr/>
            <p:nvPr/>
          </p:nvSpPr>
          <p:spPr>
            <a:xfrm>
              <a:off x="2025651" y="36356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179D86A-7BE0-F0B5-BB00-E8291B2619DF}"/>
                </a:ext>
              </a:extLst>
            </p:cNvPr>
            <p:cNvSpPr/>
            <p:nvPr/>
          </p:nvSpPr>
          <p:spPr>
            <a:xfrm>
              <a:off x="2634380" y="3035540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725FBDD-7ABA-3157-DC7A-FE5078B88874}"/>
                </a:ext>
              </a:extLst>
            </p:cNvPr>
            <p:cNvSpPr/>
            <p:nvPr/>
          </p:nvSpPr>
          <p:spPr>
            <a:xfrm>
              <a:off x="2628105" y="42198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F5646F0-9EB5-9629-9D2E-EDD40A5B377D}"/>
                </a:ext>
              </a:extLst>
            </p:cNvPr>
            <p:cNvSpPr/>
            <p:nvPr/>
          </p:nvSpPr>
          <p:spPr>
            <a:xfrm>
              <a:off x="3216633" y="36356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3BD0BBF-4F8F-BF49-EFF9-CCD426CA62E7}"/>
              </a:ext>
            </a:extLst>
          </p:cNvPr>
          <p:cNvCxnSpPr>
            <a:cxnSpLocks/>
          </p:cNvCxnSpPr>
          <p:nvPr/>
        </p:nvCxnSpPr>
        <p:spPr>
          <a:xfrm>
            <a:off x="2269037" y="5071989"/>
            <a:ext cx="848453" cy="4724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74BCB593-A3F7-6D59-B30F-96A936A5BFC3}"/>
              </a:ext>
            </a:extLst>
          </p:cNvPr>
          <p:cNvSpPr txBox="1">
            <a:spLocks/>
          </p:cNvSpPr>
          <p:nvPr/>
        </p:nvSpPr>
        <p:spPr bwMode="white">
          <a:xfrm>
            <a:off x="685800" y="4160096"/>
            <a:ext cx="9802906" cy="873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Don’t have to handle a plane that is tilted to the z-axis by </a:t>
            </a:r>
            <a:r>
              <a:rPr lang="en-US" dirty="0">
                <a:solidFill>
                  <a:srgbClr val="FFFF00"/>
                </a:solidFill>
              </a:rPr>
              <a:t>more than 45 degrees</a:t>
            </a:r>
          </a:p>
          <a:p>
            <a:pPr lvl="1"/>
            <a:r>
              <a:rPr lang="en-US" dirty="0"/>
              <a:t>Remember we chose a major axis for z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CA2AAF5-0178-87C5-5E28-5D3069AE8361}"/>
              </a:ext>
            </a:extLst>
          </p:cNvPr>
          <p:cNvGrpSpPr/>
          <p:nvPr/>
        </p:nvGrpSpPr>
        <p:grpSpPr>
          <a:xfrm>
            <a:off x="3785885" y="5099429"/>
            <a:ext cx="735625" cy="732050"/>
            <a:chOff x="2025651" y="3035540"/>
            <a:chExt cx="1370370" cy="136371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F7D9444-7361-77E0-E99A-0E15CB987E77}"/>
                </a:ext>
              </a:extLst>
            </p:cNvPr>
            <p:cNvSpPr/>
            <p:nvPr/>
          </p:nvSpPr>
          <p:spPr>
            <a:xfrm>
              <a:off x="2133600" y="3141156"/>
              <a:ext cx="1168400" cy="1168400"/>
            </a:xfrm>
            <a:prstGeom prst="rect">
              <a:avLst/>
            </a:prstGeom>
            <a:solidFill>
              <a:srgbClr val="695DFF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7C2A3E0-73D0-191C-96B8-387EE3CF491C}"/>
                </a:ext>
              </a:extLst>
            </p:cNvPr>
            <p:cNvSpPr/>
            <p:nvPr/>
          </p:nvSpPr>
          <p:spPr>
            <a:xfrm>
              <a:off x="2025651" y="36356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24046B-5C84-CABD-C966-B68F73751045}"/>
                </a:ext>
              </a:extLst>
            </p:cNvPr>
            <p:cNvSpPr/>
            <p:nvPr/>
          </p:nvSpPr>
          <p:spPr>
            <a:xfrm>
              <a:off x="2634380" y="3035540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3116FB5-135A-3E82-70CB-71BA89C9565B}"/>
                </a:ext>
              </a:extLst>
            </p:cNvPr>
            <p:cNvSpPr/>
            <p:nvPr/>
          </p:nvSpPr>
          <p:spPr>
            <a:xfrm>
              <a:off x="2628105" y="42198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47BBBED-CE69-913B-A946-E1D8CF186D20}"/>
                </a:ext>
              </a:extLst>
            </p:cNvPr>
            <p:cNvSpPr/>
            <p:nvPr/>
          </p:nvSpPr>
          <p:spPr>
            <a:xfrm>
              <a:off x="3216633" y="36356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0D479B0-52CA-A59E-64B2-242E0B67E7FE}"/>
              </a:ext>
            </a:extLst>
          </p:cNvPr>
          <p:cNvCxnSpPr>
            <a:cxnSpLocks/>
          </p:cNvCxnSpPr>
          <p:nvPr/>
        </p:nvCxnSpPr>
        <p:spPr>
          <a:xfrm flipV="1">
            <a:off x="3576806" y="5555808"/>
            <a:ext cx="1257556" cy="1138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0456A7B-A3B9-A74D-0B52-7F73581BD813}"/>
              </a:ext>
            </a:extLst>
          </p:cNvPr>
          <p:cNvGrpSpPr/>
          <p:nvPr/>
        </p:nvGrpSpPr>
        <p:grpSpPr>
          <a:xfrm>
            <a:off x="5912964" y="2785153"/>
            <a:ext cx="735625" cy="732050"/>
            <a:chOff x="2025651" y="3035540"/>
            <a:chExt cx="1370370" cy="136371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5D7536F-2AA2-A68D-BB89-56C8582A414C}"/>
                </a:ext>
              </a:extLst>
            </p:cNvPr>
            <p:cNvSpPr/>
            <p:nvPr/>
          </p:nvSpPr>
          <p:spPr>
            <a:xfrm>
              <a:off x="2133600" y="3141156"/>
              <a:ext cx="1168400" cy="11684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F983C7A-9AB3-CBC7-45ED-679845031870}"/>
                </a:ext>
              </a:extLst>
            </p:cNvPr>
            <p:cNvSpPr/>
            <p:nvPr/>
          </p:nvSpPr>
          <p:spPr>
            <a:xfrm>
              <a:off x="2025651" y="36356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368FACE-F0A1-AD76-3BA8-043ECC6AC77B}"/>
                </a:ext>
              </a:extLst>
            </p:cNvPr>
            <p:cNvSpPr/>
            <p:nvPr/>
          </p:nvSpPr>
          <p:spPr>
            <a:xfrm>
              <a:off x="2634380" y="3035540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B140FFC-773B-DB23-A05B-248868038560}"/>
                </a:ext>
              </a:extLst>
            </p:cNvPr>
            <p:cNvSpPr/>
            <p:nvPr/>
          </p:nvSpPr>
          <p:spPr>
            <a:xfrm>
              <a:off x="2628105" y="42198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7E60119-0587-9B91-4740-660448D92A14}"/>
                </a:ext>
              </a:extLst>
            </p:cNvPr>
            <p:cNvSpPr/>
            <p:nvPr/>
          </p:nvSpPr>
          <p:spPr>
            <a:xfrm>
              <a:off x="3216633" y="36356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0DDE570-DBB0-53FB-FFCF-2FFF85A0691D}"/>
              </a:ext>
            </a:extLst>
          </p:cNvPr>
          <p:cNvCxnSpPr>
            <a:cxnSpLocks/>
          </p:cNvCxnSpPr>
          <p:nvPr/>
        </p:nvCxnSpPr>
        <p:spPr>
          <a:xfrm>
            <a:off x="6009261" y="2431503"/>
            <a:ext cx="922543" cy="8850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620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5EFF447-817A-AF8C-FCA1-087B401560A9}"/>
              </a:ext>
            </a:extLst>
          </p:cNvPr>
          <p:cNvSpPr/>
          <p:nvPr/>
        </p:nvSpPr>
        <p:spPr>
          <a:xfrm>
            <a:off x="1816365" y="4581637"/>
            <a:ext cx="7163206" cy="81015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B68B9-9995-3246-69FB-B8E48788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direction – 6-separating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16CF0-2C5B-6363-607F-AB578D3A7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1260000"/>
          </a:xfrm>
        </p:spPr>
        <p:txBody>
          <a:bodyPr/>
          <a:lstStyle/>
          <a:p>
            <a:r>
              <a:rPr lang="en-US" dirty="0"/>
              <a:t>Only the center axis is matter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9E251-3DA3-9C54-9D24-A989C2D92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24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7AC7D9-7E5C-60CC-8C3A-FF6A2EABAA11}"/>
              </a:ext>
            </a:extLst>
          </p:cNvPr>
          <p:cNvGrpSpPr/>
          <p:nvPr/>
        </p:nvGrpSpPr>
        <p:grpSpPr>
          <a:xfrm>
            <a:off x="4547618" y="2589276"/>
            <a:ext cx="735625" cy="627207"/>
            <a:chOff x="2025651" y="3141156"/>
            <a:chExt cx="1370370" cy="1168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296859-4ACA-63B2-16B2-7A49DCC09ECF}"/>
                </a:ext>
              </a:extLst>
            </p:cNvPr>
            <p:cNvSpPr/>
            <p:nvPr/>
          </p:nvSpPr>
          <p:spPr>
            <a:xfrm>
              <a:off x="2133600" y="3141156"/>
              <a:ext cx="1168400" cy="1168400"/>
            </a:xfrm>
            <a:prstGeom prst="rect">
              <a:avLst/>
            </a:prstGeom>
            <a:solidFill>
              <a:srgbClr val="695DFF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AD98684-8D9B-A213-DE9A-D672687D207F}"/>
                </a:ext>
              </a:extLst>
            </p:cNvPr>
            <p:cNvSpPr/>
            <p:nvPr/>
          </p:nvSpPr>
          <p:spPr>
            <a:xfrm>
              <a:off x="2025651" y="36356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C846691-F7CE-F264-1A68-420FA6875DFF}"/>
                </a:ext>
              </a:extLst>
            </p:cNvPr>
            <p:cNvSpPr/>
            <p:nvPr/>
          </p:nvSpPr>
          <p:spPr>
            <a:xfrm>
              <a:off x="3216633" y="36356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721F3B-262C-DE6B-DBC1-2228E239D353}"/>
              </a:ext>
            </a:extLst>
          </p:cNvPr>
          <p:cNvCxnSpPr>
            <a:cxnSpLocks/>
          </p:cNvCxnSpPr>
          <p:nvPr/>
        </p:nvCxnSpPr>
        <p:spPr>
          <a:xfrm>
            <a:off x="4696588" y="2347933"/>
            <a:ext cx="701380" cy="11792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DF5A01-8790-EFBE-8D11-D99C923FCF69}"/>
              </a:ext>
            </a:extLst>
          </p:cNvPr>
          <p:cNvCxnSpPr>
            <a:cxnSpLocks/>
          </p:cNvCxnSpPr>
          <p:nvPr/>
        </p:nvCxnSpPr>
        <p:spPr>
          <a:xfrm>
            <a:off x="3856411" y="2902805"/>
            <a:ext cx="2286225" cy="0"/>
          </a:xfrm>
          <a:prstGeom prst="line">
            <a:avLst/>
          </a:prstGeom>
          <a:ln w="19050">
            <a:solidFill>
              <a:srgbClr val="FFFF00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09ADE00-0A01-F541-86D6-49C9ED911681}"/>
                  </a:ext>
                </a:extLst>
              </p:cNvPr>
              <p:cNvSpPr txBox="1"/>
              <p:nvPr/>
            </p:nvSpPr>
            <p:spPr>
              <a:xfrm>
                <a:off x="1802372" y="4648565"/>
                <a:ext cx="7163206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𝒔𝒆𝒑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09ADE00-0A01-F541-86D6-49C9ED911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72" y="4648565"/>
                <a:ext cx="7163206" cy="610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74EF473E-1817-FCF7-C61D-C7E144CA084B}"/>
              </a:ext>
            </a:extLst>
          </p:cNvPr>
          <p:cNvSpPr/>
          <p:nvPr/>
        </p:nvSpPr>
        <p:spPr>
          <a:xfrm>
            <a:off x="4960968" y="2835626"/>
            <a:ext cx="129805" cy="129805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2932B3-B272-8245-4555-E9D79D2B8BAE}"/>
              </a:ext>
            </a:extLst>
          </p:cNvPr>
          <p:cNvCxnSpPr>
            <a:cxnSpLocks/>
          </p:cNvCxnSpPr>
          <p:nvPr/>
        </p:nvCxnSpPr>
        <p:spPr>
          <a:xfrm>
            <a:off x="5029677" y="2924853"/>
            <a:ext cx="0" cy="92324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12F9084-3C94-655D-36C0-63BF464E7B58}"/>
              </a:ext>
            </a:extLst>
          </p:cNvPr>
          <p:cNvSpPr/>
          <p:nvPr/>
        </p:nvSpPr>
        <p:spPr>
          <a:xfrm>
            <a:off x="7274115" y="3072451"/>
            <a:ext cx="1706888" cy="139318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06FBA4-5E83-52BB-D273-21E81F5F08BC}"/>
                  </a:ext>
                </a:extLst>
              </p:cNvPr>
              <p:cNvSpPr txBox="1"/>
              <p:nvPr/>
            </p:nvSpPr>
            <p:spPr>
              <a:xfrm>
                <a:off x="7452754" y="3191972"/>
                <a:ext cx="1276351" cy="1150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06FBA4-5E83-52BB-D273-21E81F5F0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754" y="3191972"/>
                <a:ext cx="1276351" cy="11507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33FCE6-5C7B-B99C-878F-8459148D23C2}"/>
                  </a:ext>
                </a:extLst>
              </p:cNvPr>
              <p:cNvSpPr txBox="1"/>
              <p:nvPr/>
            </p:nvSpPr>
            <p:spPr>
              <a:xfrm>
                <a:off x="4016098" y="3737566"/>
                <a:ext cx="1889740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𝒔𝒆𝒑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33FCE6-5C7B-B99C-878F-8459148D2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098" y="3737566"/>
                <a:ext cx="1889740" cy="394210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767181C4-8437-4A4A-A807-D619C058ECF0}"/>
              </a:ext>
            </a:extLst>
          </p:cNvPr>
          <p:cNvSpPr txBox="1"/>
          <p:nvPr/>
        </p:nvSpPr>
        <p:spPr>
          <a:xfrm>
            <a:off x="6043055" y="5486995"/>
            <a:ext cx="3853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Constant. Calculate just once per triangle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B20CC5-F712-67B8-EEF1-4C676E134D05}"/>
              </a:ext>
            </a:extLst>
          </p:cNvPr>
          <p:cNvSpPr/>
          <p:nvPr/>
        </p:nvSpPr>
        <p:spPr>
          <a:xfrm>
            <a:off x="4572000" y="4674756"/>
            <a:ext cx="4157105" cy="65167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3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B45C00C-59D4-6FE3-5F3A-8D73AE4068AB}"/>
              </a:ext>
            </a:extLst>
          </p:cNvPr>
          <p:cNvSpPr/>
          <p:nvPr/>
        </p:nvSpPr>
        <p:spPr>
          <a:xfrm>
            <a:off x="6681837" y="3115397"/>
            <a:ext cx="627206" cy="62720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73CB47-94B0-AF15-B3FE-97A045357251}"/>
              </a:ext>
            </a:extLst>
          </p:cNvPr>
          <p:cNvSpPr/>
          <p:nvPr/>
        </p:nvSpPr>
        <p:spPr>
          <a:xfrm>
            <a:off x="8534388" y="3115397"/>
            <a:ext cx="627206" cy="62720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A83837-69D2-1C7F-7A76-0E0E7050E521}"/>
              </a:ext>
            </a:extLst>
          </p:cNvPr>
          <p:cNvSpPr/>
          <p:nvPr/>
        </p:nvSpPr>
        <p:spPr>
          <a:xfrm>
            <a:off x="1993985" y="3065669"/>
            <a:ext cx="627206" cy="62720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B31955-D15D-45D9-6F1B-58FAAE4BDFEF}"/>
              </a:ext>
            </a:extLst>
          </p:cNvPr>
          <p:cNvSpPr/>
          <p:nvPr/>
        </p:nvSpPr>
        <p:spPr>
          <a:xfrm>
            <a:off x="3245208" y="3065669"/>
            <a:ext cx="627206" cy="62720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B09666-D3C6-D912-D3E4-FB9D924226A7}"/>
              </a:ext>
            </a:extLst>
          </p:cNvPr>
          <p:cNvGrpSpPr/>
          <p:nvPr/>
        </p:nvGrpSpPr>
        <p:grpSpPr>
          <a:xfrm>
            <a:off x="7924075" y="3117748"/>
            <a:ext cx="677677" cy="627207"/>
            <a:chOff x="2133600" y="3141156"/>
            <a:chExt cx="1262421" cy="11684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A093844-89C8-C8A1-7A20-B25943D527AA}"/>
                </a:ext>
              </a:extLst>
            </p:cNvPr>
            <p:cNvSpPr/>
            <p:nvPr/>
          </p:nvSpPr>
          <p:spPr>
            <a:xfrm>
              <a:off x="2133600" y="3141156"/>
              <a:ext cx="1168400" cy="1168400"/>
            </a:xfrm>
            <a:prstGeom prst="rect">
              <a:avLst/>
            </a:prstGeom>
            <a:solidFill>
              <a:srgbClr val="695DFF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007287-12CE-336F-0B24-C9D0A3E84CB3}"/>
                </a:ext>
              </a:extLst>
            </p:cNvPr>
            <p:cNvSpPr/>
            <p:nvPr/>
          </p:nvSpPr>
          <p:spPr>
            <a:xfrm>
              <a:off x="3216633" y="36356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77AE7F-FEEE-8495-F4F8-5A19C4C0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direction – 6-separating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5F277-FF9E-D63D-E7E0-7841DDC61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835499"/>
          </a:xfrm>
        </p:spPr>
        <p:txBody>
          <a:bodyPr/>
          <a:lstStyle/>
          <a:p>
            <a:r>
              <a:rPr lang="en-US" dirty="0"/>
              <a:t>Just 1 or 2 voxels</a:t>
            </a:r>
          </a:p>
          <a:p>
            <a:pPr lvl="1"/>
            <a:r>
              <a:rPr lang="en-US" dirty="0"/>
              <a:t>For conservative voxelization, it might be better to handle the case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CCC51-1D30-95B0-4D82-EB42E95E2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25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EA9CB7-E666-1330-0860-10753E4256A0}"/>
              </a:ext>
            </a:extLst>
          </p:cNvPr>
          <p:cNvGrpSpPr/>
          <p:nvPr/>
        </p:nvGrpSpPr>
        <p:grpSpPr>
          <a:xfrm>
            <a:off x="2563243" y="3068020"/>
            <a:ext cx="735625" cy="627207"/>
            <a:chOff x="2025651" y="3141156"/>
            <a:chExt cx="1370370" cy="1168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ADAA35-DCBB-A027-5608-F8D3EB6AA39A}"/>
                </a:ext>
              </a:extLst>
            </p:cNvPr>
            <p:cNvSpPr/>
            <p:nvPr/>
          </p:nvSpPr>
          <p:spPr>
            <a:xfrm>
              <a:off x="2133600" y="3141156"/>
              <a:ext cx="1168400" cy="1168400"/>
            </a:xfrm>
            <a:prstGeom prst="rect">
              <a:avLst/>
            </a:prstGeom>
            <a:solidFill>
              <a:srgbClr val="695DFF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7FCB84D-44EE-A854-A4C9-5C44FC90626C}"/>
                </a:ext>
              </a:extLst>
            </p:cNvPr>
            <p:cNvSpPr/>
            <p:nvPr/>
          </p:nvSpPr>
          <p:spPr>
            <a:xfrm>
              <a:off x="2025651" y="36356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8498564-8E33-6FD2-A3AB-142C787ECFEC}"/>
                </a:ext>
              </a:extLst>
            </p:cNvPr>
            <p:cNvSpPr/>
            <p:nvPr/>
          </p:nvSpPr>
          <p:spPr>
            <a:xfrm>
              <a:off x="3216633" y="36356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969333-98AC-4D1F-524A-8546F97E2A69}"/>
              </a:ext>
            </a:extLst>
          </p:cNvPr>
          <p:cNvCxnSpPr>
            <a:cxnSpLocks/>
          </p:cNvCxnSpPr>
          <p:nvPr/>
        </p:nvCxnSpPr>
        <p:spPr>
          <a:xfrm>
            <a:off x="2712213" y="2826677"/>
            <a:ext cx="701380" cy="11792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55801-3927-DB31-CDA1-14D3546C1FD4}"/>
              </a:ext>
            </a:extLst>
          </p:cNvPr>
          <p:cNvCxnSpPr>
            <a:cxnSpLocks/>
          </p:cNvCxnSpPr>
          <p:nvPr/>
        </p:nvCxnSpPr>
        <p:spPr>
          <a:xfrm>
            <a:off x="1872036" y="3381549"/>
            <a:ext cx="2286225" cy="0"/>
          </a:xfrm>
          <a:prstGeom prst="line">
            <a:avLst/>
          </a:prstGeom>
          <a:ln w="19050">
            <a:solidFill>
              <a:srgbClr val="FFFF00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0A669713-75E1-F541-B107-9F8F9057B24A}"/>
              </a:ext>
            </a:extLst>
          </p:cNvPr>
          <p:cNvSpPr/>
          <p:nvPr/>
        </p:nvSpPr>
        <p:spPr>
          <a:xfrm>
            <a:off x="2976593" y="3314370"/>
            <a:ext cx="129805" cy="129805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24BA90-EB3D-7429-2580-C87C4AC6BFA8}"/>
              </a:ext>
            </a:extLst>
          </p:cNvPr>
          <p:cNvGrpSpPr/>
          <p:nvPr/>
        </p:nvGrpSpPr>
        <p:grpSpPr>
          <a:xfrm>
            <a:off x="7249543" y="3117748"/>
            <a:ext cx="735625" cy="627207"/>
            <a:chOff x="2025651" y="3141156"/>
            <a:chExt cx="1370370" cy="11684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5CECA2-A1D2-B61E-12AE-79DB492A3305}"/>
                </a:ext>
              </a:extLst>
            </p:cNvPr>
            <p:cNvSpPr/>
            <p:nvPr/>
          </p:nvSpPr>
          <p:spPr>
            <a:xfrm>
              <a:off x="2133600" y="3141156"/>
              <a:ext cx="1168400" cy="1168400"/>
            </a:xfrm>
            <a:prstGeom prst="rect">
              <a:avLst/>
            </a:prstGeom>
            <a:solidFill>
              <a:srgbClr val="695DFF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6D7DC90-D59D-9942-698A-317938F209A8}"/>
                </a:ext>
              </a:extLst>
            </p:cNvPr>
            <p:cNvSpPr/>
            <p:nvPr/>
          </p:nvSpPr>
          <p:spPr>
            <a:xfrm>
              <a:off x="2025651" y="36356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AB3975-E9BC-07A0-EDA7-9D85499B2170}"/>
                </a:ext>
              </a:extLst>
            </p:cNvPr>
            <p:cNvSpPr/>
            <p:nvPr/>
          </p:nvSpPr>
          <p:spPr>
            <a:xfrm>
              <a:off x="3216633" y="3635662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ABED2CE-E442-0036-0FA5-718CAA27842C}"/>
              </a:ext>
            </a:extLst>
          </p:cNvPr>
          <p:cNvCxnSpPr>
            <a:cxnSpLocks/>
          </p:cNvCxnSpPr>
          <p:nvPr/>
        </p:nvCxnSpPr>
        <p:spPr>
          <a:xfrm>
            <a:off x="7609243" y="2889085"/>
            <a:ext cx="701380" cy="11792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19A1E9-7EE6-F4DC-B303-AA8EA6D8DFB1}"/>
              </a:ext>
            </a:extLst>
          </p:cNvPr>
          <p:cNvCxnSpPr>
            <a:cxnSpLocks/>
          </p:cNvCxnSpPr>
          <p:nvPr/>
        </p:nvCxnSpPr>
        <p:spPr>
          <a:xfrm>
            <a:off x="6558336" y="3431277"/>
            <a:ext cx="2814264" cy="0"/>
          </a:xfrm>
          <a:prstGeom prst="line">
            <a:avLst/>
          </a:prstGeom>
          <a:ln w="19050">
            <a:solidFill>
              <a:srgbClr val="FFFF00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3235C4B0-6E11-7690-A7EB-6621661AD5B9}"/>
              </a:ext>
            </a:extLst>
          </p:cNvPr>
          <p:cNvSpPr/>
          <p:nvPr/>
        </p:nvSpPr>
        <p:spPr>
          <a:xfrm>
            <a:off x="7873623" y="3376778"/>
            <a:ext cx="129805" cy="129805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95BFC3-AF4F-23ED-FFE1-643213DFF509}"/>
              </a:ext>
            </a:extLst>
          </p:cNvPr>
          <p:cNvSpPr/>
          <p:nvPr/>
        </p:nvSpPr>
        <p:spPr>
          <a:xfrm>
            <a:off x="1493261" y="4366531"/>
            <a:ext cx="2966664" cy="1260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FB8D76A-D9E8-AA96-493D-5E471855E8C6}"/>
                  </a:ext>
                </a:extLst>
              </p:cNvPr>
              <p:cNvSpPr txBox="1"/>
              <p:nvPr/>
            </p:nvSpPr>
            <p:spPr>
              <a:xfrm>
                <a:off x="1762505" y="4697738"/>
                <a:ext cx="2537811" cy="616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𝒔𝒆𝒑</m:t>
                                  </m:r>
                                </m:sub>
                              </m:s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𝐨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FB8D76A-D9E8-AA96-493D-5E471855E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505" y="4697738"/>
                <a:ext cx="2537811" cy="6162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6339C6F6-B7F8-78CF-8EC0-4C446F187DA9}"/>
              </a:ext>
            </a:extLst>
          </p:cNvPr>
          <p:cNvSpPr/>
          <p:nvPr/>
        </p:nvSpPr>
        <p:spPr>
          <a:xfrm>
            <a:off x="5224111" y="4363884"/>
            <a:ext cx="5217359" cy="1260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1E8BD6-43A9-4BF3-11CB-78E922FA6E47}"/>
                  </a:ext>
                </a:extLst>
              </p:cNvPr>
              <p:cNvSpPr txBox="1"/>
              <p:nvPr/>
            </p:nvSpPr>
            <p:spPr>
              <a:xfrm>
                <a:off x="5493356" y="4695091"/>
                <a:ext cx="471616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  <m: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𝒔𝒆𝒑</m:t>
                                      </m:r>
                                    </m:sub>
                                  </m:sSub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𝐨</m:t>
                                      </m:r>
                                    </m:e>
                                    <m:sub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  <m: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𝒔𝒆𝒑</m:t>
                                      </m:r>
                                    </m:sub>
                                  </m:sSub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𝐨</m:t>
                                      </m:r>
                                    </m:e>
                                    <m:sub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1E8BD6-43A9-4BF3-11CB-78E922FA6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356" y="4695091"/>
                <a:ext cx="4716163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8AE4F66-00F3-EE22-D927-6B1B82FF2A8E}"/>
              </a:ext>
            </a:extLst>
          </p:cNvPr>
          <p:cNvSpPr txBox="1"/>
          <p:nvPr/>
        </p:nvSpPr>
        <p:spPr>
          <a:xfrm>
            <a:off x="2436456" y="5870575"/>
            <a:ext cx="108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8F3822-73B6-96C0-60E2-BA7354F930A2}"/>
              </a:ext>
            </a:extLst>
          </p:cNvPr>
          <p:cNvSpPr txBox="1"/>
          <p:nvPr/>
        </p:nvSpPr>
        <p:spPr>
          <a:xfrm>
            <a:off x="7697541" y="5870575"/>
            <a:ext cx="108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2</a:t>
            </a:r>
          </a:p>
        </p:txBody>
      </p:sp>
    </p:spTree>
    <p:extLst>
      <p:ext uri="{BB962C8B-B14F-4D97-AF65-F5344CB8AC3E}">
        <p14:creationId xmlns:p14="http://schemas.microsoft.com/office/powerpoint/2010/main" val="2891044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5FD7A6-A104-2A0E-8462-5AE1CDDE2A6C}"/>
              </a:ext>
            </a:extLst>
          </p:cNvPr>
          <p:cNvSpPr/>
          <p:nvPr/>
        </p:nvSpPr>
        <p:spPr>
          <a:xfrm>
            <a:off x="762000" y="1869600"/>
            <a:ext cx="10267949" cy="443198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36372-B656-9704-A69C-22E2E14E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Voxelization – high level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0CAB-D587-0B17-242B-FF6A9BD1E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26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913BA-08DE-BD96-B865-07E5F166E3A4}"/>
              </a:ext>
            </a:extLst>
          </p:cNvPr>
          <p:cNvSpPr txBox="1"/>
          <p:nvPr/>
        </p:nvSpPr>
        <p:spPr>
          <a:xfrm>
            <a:off x="992982" y="1946544"/>
            <a:ext cx="99441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constant terms for the triangle 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xrange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 range from bounding box of the triangle  </a:t>
            </a:r>
          </a:p>
          <a:p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xrange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x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xrange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yrange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 range from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projected edges and the bounding box of the triangle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yrange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y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yrange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zrange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z range from plane overlap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zrange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z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zrange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z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overlap test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side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x, y ) 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report a voxel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129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5FD7A6-A104-2A0E-8462-5AE1CDDE2A6C}"/>
              </a:ext>
            </a:extLst>
          </p:cNvPr>
          <p:cNvSpPr/>
          <p:nvPr/>
        </p:nvSpPr>
        <p:spPr>
          <a:xfrm>
            <a:off x="762000" y="1869600"/>
            <a:ext cx="10267949" cy="443198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36372-B656-9704-A69C-22E2E14E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Voxelization – high level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0CAB-D587-0B17-242B-FF6A9BD1E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27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913BA-08DE-BD96-B865-07E5F166E3A4}"/>
              </a:ext>
            </a:extLst>
          </p:cNvPr>
          <p:cNvSpPr txBox="1"/>
          <p:nvPr/>
        </p:nvSpPr>
        <p:spPr>
          <a:xfrm>
            <a:off x="992982" y="1946544"/>
            <a:ext cx="99441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constant terms for the triangle 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xrange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 range from bounding box of the triangle  </a:t>
            </a:r>
          </a:p>
          <a:p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xrange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x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xrange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yrange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 range from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projected edges and the bounding box of the triangle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yrange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y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yrange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zrange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z range from plane overlap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zrange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z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zrange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z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overlap test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side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x, y ) 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report a voxel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6A56236-5B68-4B53-6138-D73F622E5C8E}"/>
              </a:ext>
            </a:extLst>
          </p:cNvPr>
          <p:cNvSpPr/>
          <p:nvPr/>
        </p:nvSpPr>
        <p:spPr>
          <a:xfrm>
            <a:off x="8045450" y="1421308"/>
            <a:ext cx="3789364" cy="712053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CDAC8-1034-4ADC-C977-F8D40C7F1F05}"/>
              </a:ext>
            </a:extLst>
          </p:cNvPr>
          <p:cNvSpPr txBox="1"/>
          <p:nvPr/>
        </p:nvSpPr>
        <p:spPr>
          <a:xfrm>
            <a:off x="8255337" y="1477252"/>
            <a:ext cx="367234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(condition 2) </a:t>
            </a:r>
          </a:p>
          <a:p>
            <a:r>
              <a:rPr lang="en-US" sz="11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2d projected triangle and 2d projected voxel are overlapped for each axis ( X, Y, Z 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E7A16E-2805-91A5-8937-6225F91E66AE}"/>
              </a:ext>
            </a:extLst>
          </p:cNvPr>
          <p:cNvSpPr/>
          <p:nvPr/>
        </p:nvSpPr>
        <p:spPr>
          <a:xfrm>
            <a:off x="992982" y="2292351"/>
            <a:ext cx="9725818" cy="1403350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357E11-39DE-5FCB-B50E-F67BA2F92E2A}"/>
              </a:ext>
            </a:extLst>
          </p:cNvPr>
          <p:cNvSpPr/>
          <p:nvPr/>
        </p:nvSpPr>
        <p:spPr>
          <a:xfrm>
            <a:off x="2358232" y="4403717"/>
            <a:ext cx="5020468" cy="307984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9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5FD7A6-A104-2A0E-8462-5AE1CDDE2A6C}"/>
              </a:ext>
            </a:extLst>
          </p:cNvPr>
          <p:cNvSpPr/>
          <p:nvPr/>
        </p:nvSpPr>
        <p:spPr>
          <a:xfrm>
            <a:off x="762000" y="1869600"/>
            <a:ext cx="10267949" cy="443198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36372-B656-9704-A69C-22E2E14E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Voxelization – high level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0CAB-D587-0B17-242B-FF6A9BD1E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28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913BA-08DE-BD96-B865-07E5F166E3A4}"/>
              </a:ext>
            </a:extLst>
          </p:cNvPr>
          <p:cNvSpPr txBox="1"/>
          <p:nvPr/>
        </p:nvSpPr>
        <p:spPr>
          <a:xfrm>
            <a:off x="992982" y="1946544"/>
            <a:ext cx="99441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constant terms for the triangle 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xrange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 range from bounding box of the triangle  </a:t>
            </a:r>
          </a:p>
          <a:p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xrange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x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xrange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yrange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 range from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projected edges and the bounding box of the triangle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yrange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y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yrange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zrange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z range from plane overlap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zrange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z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zrange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z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overlap test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side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x, y ) 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report a voxel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133A6C8-B6C8-AD76-AC24-F57BAEDCFDE8}"/>
              </a:ext>
            </a:extLst>
          </p:cNvPr>
          <p:cNvSpPr/>
          <p:nvPr/>
        </p:nvSpPr>
        <p:spPr>
          <a:xfrm>
            <a:off x="6850451" y="3724304"/>
            <a:ext cx="3371850" cy="482600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8FFF78-0EA5-6E59-C163-0DA71904360A}"/>
              </a:ext>
            </a:extLst>
          </p:cNvPr>
          <p:cNvSpPr txBox="1"/>
          <p:nvPr/>
        </p:nvSpPr>
        <p:spPr>
          <a:xfrm>
            <a:off x="7241494" y="3759249"/>
            <a:ext cx="27268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(condition 1) Triangle plane and the voxel are overlapped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357E11-39DE-5FCB-B50E-F67BA2F92E2A}"/>
              </a:ext>
            </a:extLst>
          </p:cNvPr>
          <p:cNvSpPr/>
          <p:nvPr/>
        </p:nvSpPr>
        <p:spPr>
          <a:xfrm>
            <a:off x="1932782" y="3724266"/>
            <a:ext cx="4836318" cy="482599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43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7B56E-3C8E-B27C-2D13-060E364EE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Acceleration 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EC1EC-DD5E-6F70-0EFB-822E9A1DA2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78003-AEF0-9603-0FD5-C483255F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467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7D589-61D4-32EC-250B-55F7EB83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50E438-049A-CCEB-0025-3FB411066A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ubmittedClip">
            <a:hlinkClick r:id="" action="ppaction://media"/>
            <a:extLst>
              <a:ext uri="{FF2B5EF4-FFF2-40B4-BE49-F238E27FC236}">
                <a16:creationId xmlns:a16="http://schemas.microsoft.com/office/drawing/2014/main" id="{B94DE9BA-4B41-13C1-063A-DE24B53AA1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1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9817-5045-25DF-A8E5-ADCD7557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D1F61-14AC-5263-F604-14F84EDA3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Papers</a:t>
            </a:r>
          </a:p>
          <a:p>
            <a:pPr lvl="1"/>
            <a:r>
              <a:rPr lang="en-US" dirty="0"/>
              <a:t>J. Baert, A. </a:t>
            </a:r>
            <a:r>
              <a:rPr lang="en-US" dirty="0" err="1"/>
              <a:t>Lagae</a:t>
            </a:r>
            <a:r>
              <a:rPr lang="en-US" dirty="0"/>
              <a:t> and Ph. </a:t>
            </a:r>
            <a:r>
              <a:rPr lang="en-US" dirty="0" err="1"/>
              <a:t>Dutré</a:t>
            </a:r>
            <a:r>
              <a:rPr lang="en-US" dirty="0"/>
              <a:t>, “Out-of-Core Construction of Sparse Voxel Octrees”</a:t>
            </a:r>
          </a:p>
          <a:p>
            <a:pPr lvl="1"/>
            <a:r>
              <a:rPr lang="en-US" dirty="0"/>
              <a:t>Martin </a:t>
            </a:r>
            <a:r>
              <a:rPr lang="en-US" dirty="0" err="1"/>
              <a:t>P¨atzold</a:t>
            </a:r>
            <a:r>
              <a:rPr lang="en-US" dirty="0"/>
              <a:t> and Andreas Kolb, “Grid-Free Out-Of-Core Voxelization to Sparse Voxel Octrees on GPU”</a:t>
            </a:r>
          </a:p>
          <a:p>
            <a:r>
              <a:rPr lang="en-US" dirty="0"/>
              <a:t>The target geometries are voxels</a:t>
            </a:r>
          </a:p>
          <a:p>
            <a:pPr lvl="1"/>
            <a:r>
              <a:rPr lang="en-US" dirty="0"/>
              <a:t>An octree leaf == a voxel</a:t>
            </a:r>
          </a:p>
          <a:p>
            <a:r>
              <a:rPr lang="en-US" dirty="0"/>
              <a:t>I focus on “In core” algorithm for simplicity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87FB5-4ED6-3ABE-0CEA-D6CE4B051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6242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2F122-C633-96E5-9A5D-CA28A0BF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component: Morton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18F35-A2E9-75E6-E9D3-9A90ECCD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31</a:t>
            </a:fld>
            <a:endParaRPr lang="en-US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A221C8-F5C9-3C17-4F16-7284F5E46522}"/>
              </a:ext>
            </a:extLst>
          </p:cNvPr>
          <p:cNvGrpSpPr/>
          <p:nvPr/>
        </p:nvGrpSpPr>
        <p:grpSpPr>
          <a:xfrm>
            <a:off x="5704514" y="1965785"/>
            <a:ext cx="3137482" cy="3137483"/>
            <a:chOff x="1300294" y="2259400"/>
            <a:chExt cx="4295164" cy="42951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977087-D008-8AF2-CECD-6BB0F96D42CC}"/>
                </a:ext>
              </a:extLst>
            </p:cNvPr>
            <p:cNvSpPr/>
            <p:nvPr/>
          </p:nvSpPr>
          <p:spPr>
            <a:xfrm>
              <a:off x="1300294" y="2259401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E7B7D7-D7E4-19EE-9E7F-0FAB13B0F137}"/>
                </a:ext>
              </a:extLst>
            </p:cNvPr>
            <p:cNvSpPr/>
            <p:nvPr/>
          </p:nvSpPr>
          <p:spPr>
            <a:xfrm>
              <a:off x="2374085" y="2259400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7300F3-AED0-EFD6-7256-3FEB2155323C}"/>
                </a:ext>
              </a:extLst>
            </p:cNvPr>
            <p:cNvSpPr/>
            <p:nvPr/>
          </p:nvSpPr>
          <p:spPr>
            <a:xfrm>
              <a:off x="3447876" y="2259401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84C959-DD2C-1C09-4982-DE7A6AE6811D}"/>
                </a:ext>
              </a:extLst>
            </p:cNvPr>
            <p:cNvSpPr/>
            <p:nvPr/>
          </p:nvSpPr>
          <p:spPr>
            <a:xfrm>
              <a:off x="4521667" y="2259400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8B69CD-CF0E-290F-6C03-497BBA1EDB9F}"/>
                </a:ext>
              </a:extLst>
            </p:cNvPr>
            <p:cNvSpPr/>
            <p:nvPr/>
          </p:nvSpPr>
          <p:spPr>
            <a:xfrm>
              <a:off x="1300294" y="3333192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2D38DF-98E1-F3E6-7D84-047A6DEB48A5}"/>
                </a:ext>
              </a:extLst>
            </p:cNvPr>
            <p:cNvSpPr/>
            <p:nvPr/>
          </p:nvSpPr>
          <p:spPr>
            <a:xfrm>
              <a:off x="2374085" y="3333191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FA227C-9152-AA8F-ACB9-A9606D4719A2}"/>
                </a:ext>
              </a:extLst>
            </p:cNvPr>
            <p:cNvSpPr/>
            <p:nvPr/>
          </p:nvSpPr>
          <p:spPr>
            <a:xfrm>
              <a:off x="3447876" y="3333192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6C7FE5-A201-7D92-7265-0984A10EB0A9}"/>
                </a:ext>
              </a:extLst>
            </p:cNvPr>
            <p:cNvSpPr/>
            <p:nvPr/>
          </p:nvSpPr>
          <p:spPr>
            <a:xfrm>
              <a:off x="4521667" y="3333191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1DF172-9A3B-D1B2-F33A-FC9658A321C2}"/>
                </a:ext>
              </a:extLst>
            </p:cNvPr>
            <p:cNvSpPr/>
            <p:nvPr/>
          </p:nvSpPr>
          <p:spPr>
            <a:xfrm>
              <a:off x="1300294" y="4406983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EB8E94-1115-4BF1-174D-46A51192CD0A}"/>
                </a:ext>
              </a:extLst>
            </p:cNvPr>
            <p:cNvSpPr/>
            <p:nvPr/>
          </p:nvSpPr>
          <p:spPr>
            <a:xfrm>
              <a:off x="2374085" y="4406982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649A052-CA2F-31A9-FFCA-6295EABFF6A9}"/>
                </a:ext>
              </a:extLst>
            </p:cNvPr>
            <p:cNvSpPr/>
            <p:nvPr/>
          </p:nvSpPr>
          <p:spPr>
            <a:xfrm>
              <a:off x="3447876" y="4406983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82F5A98-2838-4449-FAA9-E90A06BEDA71}"/>
                </a:ext>
              </a:extLst>
            </p:cNvPr>
            <p:cNvSpPr/>
            <p:nvPr/>
          </p:nvSpPr>
          <p:spPr>
            <a:xfrm>
              <a:off x="4521667" y="4406982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D74BDB-1457-C6BE-FCCC-36B95EC6AE03}"/>
                </a:ext>
              </a:extLst>
            </p:cNvPr>
            <p:cNvSpPr/>
            <p:nvPr/>
          </p:nvSpPr>
          <p:spPr>
            <a:xfrm>
              <a:off x="1300294" y="5480774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56E9E9-D393-201F-A0F6-233B2F6A86B0}"/>
                </a:ext>
              </a:extLst>
            </p:cNvPr>
            <p:cNvSpPr/>
            <p:nvPr/>
          </p:nvSpPr>
          <p:spPr>
            <a:xfrm>
              <a:off x="2374085" y="5480773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C44EFC-E0B4-B570-50C9-2DF6810E2D43}"/>
                </a:ext>
              </a:extLst>
            </p:cNvPr>
            <p:cNvSpPr/>
            <p:nvPr/>
          </p:nvSpPr>
          <p:spPr>
            <a:xfrm>
              <a:off x="3447876" y="5480774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5B71D7-C755-61C5-53DA-2FC0EF3F4DB1}"/>
                </a:ext>
              </a:extLst>
            </p:cNvPr>
            <p:cNvSpPr/>
            <p:nvPr/>
          </p:nvSpPr>
          <p:spPr>
            <a:xfrm>
              <a:off x="4521667" y="5480773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9F9D70C-BE7E-6BBC-3E0E-0DEA6E0C8BC9}"/>
              </a:ext>
            </a:extLst>
          </p:cNvPr>
          <p:cNvSpPr/>
          <p:nvPr/>
        </p:nvSpPr>
        <p:spPr>
          <a:xfrm>
            <a:off x="8254767" y="2950827"/>
            <a:ext cx="419449" cy="419449"/>
          </a:xfrm>
          <a:prstGeom prst="ellips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F71434D-1741-1E15-FB32-3420CC7E7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4523762" cy="3921600"/>
          </a:xfrm>
        </p:spPr>
        <p:txBody>
          <a:bodyPr/>
          <a:lstStyle/>
          <a:p>
            <a:r>
              <a:rPr lang="en-US" dirty="0"/>
              <a:t>Linearization of a grid</a:t>
            </a:r>
          </a:p>
          <a:p>
            <a:r>
              <a:rPr lang="en-US" dirty="0"/>
              <a:t>Construction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Get the binary index for each axis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Interleave the bits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856D99-9D83-462B-8DFC-3424B9F99C7C}"/>
              </a:ext>
            </a:extLst>
          </p:cNvPr>
          <p:cNvSpPr txBox="1"/>
          <p:nvPr/>
        </p:nvSpPr>
        <p:spPr>
          <a:xfrm>
            <a:off x="5860879" y="5184612"/>
            <a:ext cx="49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708B09-7454-7A26-9D08-A2F68E95099A}"/>
              </a:ext>
            </a:extLst>
          </p:cNvPr>
          <p:cNvSpPr txBox="1"/>
          <p:nvPr/>
        </p:nvSpPr>
        <p:spPr>
          <a:xfrm>
            <a:off x="6694414" y="5184612"/>
            <a:ext cx="49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8859C5-4CF1-488E-E5A3-AFA612A010D8}"/>
              </a:ext>
            </a:extLst>
          </p:cNvPr>
          <p:cNvSpPr txBox="1"/>
          <p:nvPr/>
        </p:nvSpPr>
        <p:spPr>
          <a:xfrm>
            <a:off x="7420061" y="5184612"/>
            <a:ext cx="49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078A28-EA9B-BE7F-94B3-80C6913C5920}"/>
              </a:ext>
            </a:extLst>
          </p:cNvPr>
          <p:cNvSpPr txBox="1"/>
          <p:nvPr/>
        </p:nvSpPr>
        <p:spPr>
          <a:xfrm>
            <a:off x="8254767" y="5184612"/>
            <a:ext cx="49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1BCA3D-E113-630E-26B0-1CC42BCC26C9}"/>
              </a:ext>
            </a:extLst>
          </p:cNvPr>
          <p:cNvSpPr txBox="1"/>
          <p:nvPr/>
        </p:nvSpPr>
        <p:spPr>
          <a:xfrm>
            <a:off x="5196979" y="4526416"/>
            <a:ext cx="49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[0]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61E001-C1AF-ED0B-5FCD-E06514E50FE0}"/>
              </a:ext>
            </a:extLst>
          </p:cNvPr>
          <p:cNvSpPr txBox="1"/>
          <p:nvPr/>
        </p:nvSpPr>
        <p:spPr>
          <a:xfrm>
            <a:off x="5196978" y="3742045"/>
            <a:ext cx="49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3A9014-815B-B535-B148-929366843403}"/>
              </a:ext>
            </a:extLst>
          </p:cNvPr>
          <p:cNvSpPr txBox="1"/>
          <p:nvPr/>
        </p:nvSpPr>
        <p:spPr>
          <a:xfrm>
            <a:off x="5202527" y="2931289"/>
            <a:ext cx="49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6EC08-A5D1-D68F-72E1-4DD917ECF139}"/>
              </a:ext>
            </a:extLst>
          </p:cNvPr>
          <p:cNvSpPr txBox="1"/>
          <p:nvPr/>
        </p:nvSpPr>
        <p:spPr>
          <a:xfrm>
            <a:off x="5213756" y="2125212"/>
            <a:ext cx="49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4E3AD1-B68D-DFA6-5EAA-C3770DA1E906}"/>
              </a:ext>
            </a:extLst>
          </p:cNvPr>
          <p:cNvSpPr txBox="1"/>
          <p:nvPr/>
        </p:nvSpPr>
        <p:spPr>
          <a:xfrm>
            <a:off x="7105475" y="5562117"/>
            <a:ext cx="28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42B73D-BDBE-F21D-C366-9D8DAAC5F4D2}"/>
              </a:ext>
            </a:extLst>
          </p:cNvPr>
          <p:cNvSpPr txBox="1"/>
          <p:nvPr/>
        </p:nvSpPr>
        <p:spPr>
          <a:xfrm>
            <a:off x="4908957" y="3290099"/>
            <a:ext cx="28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45E964-D511-0ABC-1F58-24751FC811AD}"/>
              </a:ext>
            </a:extLst>
          </p:cNvPr>
          <p:cNvSpPr txBox="1"/>
          <p:nvPr/>
        </p:nvSpPr>
        <p:spPr>
          <a:xfrm>
            <a:off x="9229379" y="2472391"/>
            <a:ext cx="212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 = 11</a:t>
            </a:r>
          </a:p>
          <a:p>
            <a:r>
              <a:rPr lang="en-US" dirty="0">
                <a:solidFill>
                  <a:srgbClr val="00B050"/>
                </a:solidFill>
              </a:rPr>
              <a:t>Y = 10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9AD0CD-892D-6990-7849-27E7311F190A}"/>
              </a:ext>
            </a:extLst>
          </p:cNvPr>
          <p:cNvCxnSpPr>
            <a:cxnSpLocks/>
          </p:cNvCxnSpPr>
          <p:nvPr/>
        </p:nvCxnSpPr>
        <p:spPr>
          <a:xfrm flipV="1">
            <a:off x="8641312" y="2887980"/>
            <a:ext cx="517928" cy="16490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B190E8E8-0B30-2771-06CB-698820AFB2E5}"/>
              </a:ext>
            </a:extLst>
          </p:cNvPr>
          <p:cNvSpPr/>
          <p:nvPr/>
        </p:nvSpPr>
        <p:spPr>
          <a:xfrm>
            <a:off x="7455716" y="4514767"/>
            <a:ext cx="419449" cy="419449"/>
          </a:xfrm>
          <a:prstGeom prst="ellips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9EE6BE-B5D5-7DBF-43B9-FEEA97B68AC4}"/>
              </a:ext>
            </a:extLst>
          </p:cNvPr>
          <p:cNvCxnSpPr>
            <a:cxnSpLocks/>
          </p:cNvCxnSpPr>
          <p:nvPr/>
        </p:nvCxnSpPr>
        <p:spPr>
          <a:xfrm flipV="1">
            <a:off x="7856220" y="4400241"/>
            <a:ext cx="1249680" cy="22509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D74A36-3819-2E58-7C1E-58A5B07F59A9}"/>
              </a:ext>
            </a:extLst>
          </p:cNvPr>
          <p:cNvSpPr txBox="1"/>
          <p:nvPr/>
        </p:nvSpPr>
        <p:spPr>
          <a:xfrm>
            <a:off x="9137939" y="4064971"/>
            <a:ext cx="212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 = 10</a:t>
            </a:r>
          </a:p>
          <a:p>
            <a:r>
              <a:rPr lang="en-US" dirty="0">
                <a:solidFill>
                  <a:srgbClr val="00B050"/>
                </a:solidFill>
              </a:rPr>
              <a:t>Y = 00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E5668B3-29D0-9BC2-91FE-404DB8983450}"/>
              </a:ext>
            </a:extLst>
          </p:cNvPr>
          <p:cNvGrpSpPr/>
          <p:nvPr/>
        </p:nvGrpSpPr>
        <p:grpSpPr>
          <a:xfrm>
            <a:off x="9921219" y="2472391"/>
            <a:ext cx="2431147" cy="2216758"/>
            <a:chOff x="9921219" y="2472391"/>
            <a:chExt cx="2431147" cy="2216758"/>
          </a:xfrm>
        </p:grpSpPr>
        <p:sp>
          <p:nvSpPr>
            <p:cNvPr id="40" name="Right Brace 39">
              <a:extLst>
                <a:ext uri="{FF2B5EF4-FFF2-40B4-BE49-F238E27FC236}">
                  <a16:creationId xmlns:a16="http://schemas.microsoft.com/office/drawing/2014/main" id="{C586BF0D-BF4C-2B0D-6094-9EDB0DA34C14}"/>
                </a:ext>
              </a:extLst>
            </p:cNvPr>
            <p:cNvSpPr/>
            <p:nvPr/>
          </p:nvSpPr>
          <p:spPr>
            <a:xfrm>
              <a:off x="10012659" y="2472391"/>
              <a:ext cx="184799" cy="624178"/>
            </a:xfrm>
            <a:prstGeom prst="rightBrace">
              <a:avLst>
                <a:gd name="adj1" fmla="val 45443"/>
                <a:gd name="adj2" fmla="val 50000"/>
              </a:avLst>
            </a:prstGeom>
            <a:ln w="19050"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BF677A-4745-84F4-82BE-0801F48E108C}"/>
                </a:ext>
              </a:extLst>
            </p:cNvPr>
            <p:cNvSpPr txBox="1"/>
            <p:nvPr/>
          </p:nvSpPr>
          <p:spPr>
            <a:xfrm>
              <a:off x="10225059" y="2602245"/>
              <a:ext cx="2127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M = 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  <a:r>
                <a:rPr lang="en-US" dirty="0">
                  <a:solidFill>
                    <a:srgbClr val="FF0000"/>
                  </a:solidFill>
                </a:rPr>
                <a:t>1</a:t>
              </a:r>
              <a:r>
                <a:rPr lang="en-US" dirty="0">
                  <a:solidFill>
                    <a:srgbClr val="00B050"/>
                  </a:solidFill>
                </a:rPr>
                <a:t>0</a:t>
              </a:r>
              <a:r>
                <a:rPr lang="en-US" dirty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50" name="Right Brace 49">
              <a:extLst>
                <a:ext uri="{FF2B5EF4-FFF2-40B4-BE49-F238E27FC236}">
                  <a16:creationId xmlns:a16="http://schemas.microsoft.com/office/drawing/2014/main" id="{2A6B3416-8EAC-B68D-55C9-785655FD7537}"/>
                </a:ext>
              </a:extLst>
            </p:cNvPr>
            <p:cNvSpPr/>
            <p:nvPr/>
          </p:nvSpPr>
          <p:spPr>
            <a:xfrm>
              <a:off x="9921219" y="4064971"/>
              <a:ext cx="184799" cy="624178"/>
            </a:xfrm>
            <a:prstGeom prst="rightBrace">
              <a:avLst>
                <a:gd name="adj1" fmla="val 45443"/>
                <a:gd name="adj2" fmla="val 50000"/>
              </a:avLst>
            </a:prstGeom>
            <a:ln w="19050"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FF0BE9-1307-E6D3-D6D5-F72C45F73626}"/>
                </a:ext>
              </a:extLst>
            </p:cNvPr>
            <p:cNvSpPr txBox="1"/>
            <p:nvPr/>
          </p:nvSpPr>
          <p:spPr>
            <a:xfrm>
              <a:off x="10125999" y="4194825"/>
              <a:ext cx="2127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M = </a:t>
              </a:r>
              <a:r>
                <a:rPr lang="en-US" dirty="0">
                  <a:solidFill>
                    <a:srgbClr val="00B050"/>
                  </a:solidFill>
                </a:rPr>
                <a:t>0</a:t>
              </a:r>
              <a:r>
                <a:rPr lang="en-US" dirty="0">
                  <a:solidFill>
                    <a:srgbClr val="FF0000"/>
                  </a:solidFill>
                </a:rPr>
                <a:t>1</a:t>
              </a:r>
              <a:r>
                <a:rPr lang="en-US" dirty="0">
                  <a:solidFill>
                    <a:srgbClr val="00B050"/>
                  </a:solidFill>
                </a:rPr>
                <a:t>0</a:t>
              </a:r>
              <a:r>
                <a:rPr lang="en-US" dirty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945D912-D71C-6735-8A99-42B35BCCCAB2}"/>
              </a:ext>
            </a:extLst>
          </p:cNvPr>
          <p:cNvSpPr/>
          <p:nvPr/>
        </p:nvSpPr>
        <p:spPr>
          <a:xfrm>
            <a:off x="6045958" y="2354239"/>
            <a:ext cx="2402006" cy="2388358"/>
          </a:xfrm>
          <a:custGeom>
            <a:avLst/>
            <a:gdLst>
              <a:gd name="connsiteX0" fmla="*/ 0 w 2402006"/>
              <a:gd name="connsiteY0" fmla="*/ 2354239 h 2388358"/>
              <a:gd name="connsiteX1" fmla="*/ 852985 w 2402006"/>
              <a:gd name="connsiteY1" fmla="*/ 2367886 h 2388358"/>
              <a:gd name="connsiteX2" fmla="*/ 27296 w 2402006"/>
              <a:gd name="connsiteY2" fmla="*/ 1596788 h 2388358"/>
              <a:gd name="connsiteX3" fmla="*/ 832514 w 2402006"/>
              <a:gd name="connsiteY3" fmla="*/ 1583140 h 2388358"/>
              <a:gd name="connsiteX4" fmla="*/ 1610436 w 2402006"/>
              <a:gd name="connsiteY4" fmla="*/ 2381534 h 2388358"/>
              <a:gd name="connsiteX5" fmla="*/ 2395182 w 2402006"/>
              <a:gd name="connsiteY5" fmla="*/ 2388358 h 2388358"/>
              <a:gd name="connsiteX6" fmla="*/ 1644555 w 2402006"/>
              <a:gd name="connsiteY6" fmla="*/ 1603612 h 2388358"/>
              <a:gd name="connsiteX7" fmla="*/ 2395182 w 2402006"/>
              <a:gd name="connsiteY7" fmla="*/ 1596788 h 2388358"/>
              <a:gd name="connsiteX8" fmla="*/ 61415 w 2402006"/>
              <a:gd name="connsiteY8" fmla="*/ 805218 h 2388358"/>
              <a:gd name="connsiteX9" fmla="*/ 852985 w 2402006"/>
              <a:gd name="connsiteY9" fmla="*/ 818865 h 2388358"/>
              <a:gd name="connsiteX10" fmla="*/ 54591 w 2402006"/>
              <a:gd name="connsiteY10" fmla="*/ 0 h 2388358"/>
              <a:gd name="connsiteX11" fmla="*/ 846161 w 2402006"/>
              <a:gd name="connsiteY11" fmla="*/ 0 h 2388358"/>
              <a:gd name="connsiteX12" fmla="*/ 1589964 w 2402006"/>
              <a:gd name="connsiteY12" fmla="*/ 818865 h 2388358"/>
              <a:gd name="connsiteX13" fmla="*/ 2402006 w 2402006"/>
              <a:gd name="connsiteY13" fmla="*/ 825689 h 2388358"/>
              <a:gd name="connsiteX14" fmla="*/ 1610436 w 2402006"/>
              <a:gd name="connsiteY14" fmla="*/ 13648 h 2388358"/>
              <a:gd name="connsiteX15" fmla="*/ 2395182 w 2402006"/>
              <a:gd name="connsiteY15" fmla="*/ 20471 h 2388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2006" h="2388358">
                <a:moveTo>
                  <a:pt x="0" y="2354239"/>
                </a:moveTo>
                <a:lnTo>
                  <a:pt x="852985" y="2367886"/>
                </a:lnTo>
                <a:lnTo>
                  <a:pt x="27296" y="1596788"/>
                </a:lnTo>
                <a:lnTo>
                  <a:pt x="832514" y="1583140"/>
                </a:lnTo>
                <a:lnTo>
                  <a:pt x="1610436" y="2381534"/>
                </a:lnTo>
                <a:lnTo>
                  <a:pt x="2395182" y="2388358"/>
                </a:lnTo>
                <a:lnTo>
                  <a:pt x="1644555" y="1603612"/>
                </a:lnTo>
                <a:lnTo>
                  <a:pt x="2395182" y="1596788"/>
                </a:lnTo>
                <a:lnTo>
                  <a:pt x="61415" y="805218"/>
                </a:lnTo>
                <a:lnTo>
                  <a:pt x="852985" y="818865"/>
                </a:lnTo>
                <a:lnTo>
                  <a:pt x="54591" y="0"/>
                </a:lnTo>
                <a:lnTo>
                  <a:pt x="846161" y="0"/>
                </a:lnTo>
                <a:lnTo>
                  <a:pt x="1589964" y="818865"/>
                </a:lnTo>
                <a:lnTo>
                  <a:pt x="2402006" y="825689"/>
                </a:lnTo>
                <a:lnTo>
                  <a:pt x="1610436" y="13648"/>
                </a:lnTo>
                <a:lnTo>
                  <a:pt x="2395182" y="20471"/>
                </a:ln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6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2F122-C633-96E5-9A5D-CA28A0BF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component: Morton Code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F71434D-1741-1E15-FB32-3420CC7E7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4523762" cy="3921600"/>
          </a:xfrm>
        </p:spPr>
        <p:txBody>
          <a:bodyPr/>
          <a:lstStyle/>
          <a:p>
            <a:r>
              <a:rPr lang="en-US" dirty="0"/>
              <a:t>Check if two Morton codes have the same parent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Easy to get parent space by x &gt;&gt; 2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Just compare higher bits </a:t>
            </a:r>
            <a:r>
              <a:rPr lang="en-US" b="1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DA987ECA-BF45-8361-D469-CD68CEF0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59" y="5870575"/>
            <a:ext cx="1260655" cy="377825"/>
          </a:xfrm>
        </p:spPr>
        <p:txBody>
          <a:bodyPr/>
          <a:lstStyle/>
          <a:p>
            <a:fld id="{5D99DD2A-B520-4620-9B43-64B657BA2D42}" type="slidenum">
              <a:rPr lang="en-US" noProof="0" smtClean="0"/>
              <a:t>32</a:t>
            </a:fld>
            <a:endParaRPr lang="en-US" noProof="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E84AB4-A0FF-3019-B724-7295B7A1DC06}"/>
              </a:ext>
            </a:extLst>
          </p:cNvPr>
          <p:cNvGrpSpPr/>
          <p:nvPr/>
        </p:nvGrpSpPr>
        <p:grpSpPr>
          <a:xfrm>
            <a:off x="5704514" y="1965785"/>
            <a:ext cx="3137482" cy="3137483"/>
            <a:chOff x="1300294" y="2259400"/>
            <a:chExt cx="4295164" cy="429516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D5F1965-7317-C4BA-CBA3-3EB20879FE81}"/>
                </a:ext>
              </a:extLst>
            </p:cNvPr>
            <p:cNvSpPr/>
            <p:nvPr/>
          </p:nvSpPr>
          <p:spPr>
            <a:xfrm>
              <a:off x="1300294" y="2259401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22F0F4F-3969-3EF7-1A61-F6CC4E1D0767}"/>
                </a:ext>
              </a:extLst>
            </p:cNvPr>
            <p:cNvSpPr/>
            <p:nvPr/>
          </p:nvSpPr>
          <p:spPr>
            <a:xfrm>
              <a:off x="2374085" y="2259400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8BAA4DF-FF1C-D67E-4204-5480A4E06788}"/>
                </a:ext>
              </a:extLst>
            </p:cNvPr>
            <p:cNvSpPr/>
            <p:nvPr/>
          </p:nvSpPr>
          <p:spPr>
            <a:xfrm>
              <a:off x="3447876" y="2259401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903EDF5-8A3C-8E2C-EE15-9E184DCDA92A}"/>
                </a:ext>
              </a:extLst>
            </p:cNvPr>
            <p:cNvSpPr/>
            <p:nvPr/>
          </p:nvSpPr>
          <p:spPr>
            <a:xfrm>
              <a:off x="4521667" y="2259400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EB9BFAE-387D-B3A0-7D4A-C6ADB332C2B1}"/>
                </a:ext>
              </a:extLst>
            </p:cNvPr>
            <p:cNvSpPr/>
            <p:nvPr/>
          </p:nvSpPr>
          <p:spPr>
            <a:xfrm>
              <a:off x="1300294" y="3333192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93D7AB3-AEBE-5FBA-FF2E-4694AF3FDBAE}"/>
                </a:ext>
              </a:extLst>
            </p:cNvPr>
            <p:cNvSpPr/>
            <p:nvPr/>
          </p:nvSpPr>
          <p:spPr>
            <a:xfrm>
              <a:off x="2374085" y="3333191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6468585-8814-66FF-2BCD-BD5A9DDEB5D7}"/>
                </a:ext>
              </a:extLst>
            </p:cNvPr>
            <p:cNvSpPr/>
            <p:nvPr/>
          </p:nvSpPr>
          <p:spPr>
            <a:xfrm>
              <a:off x="3447876" y="3333192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73414C-3AA8-9F0C-BD1E-6453313C9C53}"/>
                </a:ext>
              </a:extLst>
            </p:cNvPr>
            <p:cNvSpPr/>
            <p:nvPr/>
          </p:nvSpPr>
          <p:spPr>
            <a:xfrm>
              <a:off x="4521667" y="3333191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29D183C-2244-1355-75F1-DB4F718931B7}"/>
                </a:ext>
              </a:extLst>
            </p:cNvPr>
            <p:cNvSpPr/>
            <p:nvPr/>
          </p:nvSpPr>
          <p:spPr>
            <a:xfrm>
              <a:off x="1300294" y="4406983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FBA09A4-E606-B2A9-FC56-3EFAAD8E3EE2}"/>
                </a:ext>
              </a:extLst>
            </p:cNvPr>
            <p:cNvSpPr/>
            <p:nvPr/>
          </p:nvSpPr>
          <p:spPr>
            <a:xfrm>
              <a:off x="2374085" y="4406982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25A905F-2894-3840-1A83-E8139E7D40C0}"/>
                </a:ext>
              </a:extLst>
            </p:cNvPr>
            <p:cNvSpPr/>
            <p:nvPr/>
          </p:nvSpPr>
          <p:spPr>
            <a:xfrm>
              <a:off x="3447876" y="4406983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CF7E939-0C4F-B4B0-E09A-A7D316DE4371}"/>
                </a:ext>
              </a:extLst>
            </p:cNvPr>
            <p:cNvSpPr/>
            <p:nvPr/>
          </p:nvSpPr>
          <p:spPr>
            <a:xfrm>
              <a:off x="4521667" y="4406982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2BC1832-5BF9-8107-FE61-A632866DF787}"/>
                </a:ext>
              </a:extLst>
            </p:cNvPr>
            <p:cNvSpPr/>
            <p:nvPr/>
          </p:nvSpPr>
          <p:spPr>
            <a:xfrm>
              <a:off x="1300294" y="5480774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EA250F8-F6BF-8B95-60BD-554A2F3F8411}"/>
                </a:ext>
              </a:extLst>
            </p:cNvPr>
            <p:cNvSpPr/>
            <p:nvPr/>
          </p:nvSpPr>
          <p:spPr>
            <a:xfrm>
              <a:off x="2374085" y="5480773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4E33F24-C32B-535B-B37B-091E3C49D85E}"/>
                </a:ext>
              </a:extLst>
            </p:cNvPr>
            <p:cNvSpPr/>
            <p:nvPr/>
          </p:nvSpPr>
          <p:spPr>
            <a:xfrm>
              <a:off x="3447876" y="5480774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C2CB3E3-79FF-5B63-65FF-38A6F6B620F7}"/>
                </a:ext>
              </a:extLst>
            </p:cNvPr>
            <p:cNvSpPr/>
            <p:nvPr/>
          </p:nvSpPr>
          <p:spPr>
            <a:xfrm>
              <a:off x="4521667" y="5480773"/>
              <a:ext cx="1073791" cy="1073791"/>
            </a:xfrm>
            <a:prstGeom prst="rect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49A50847-6F12-84C5-6245-9290BE2FEC94}"/>
              </a:ext>
            </a:extLst>
          </p:cNvPr>
          <p:cNvSpPr/>
          <p:nvPr/>
        </p:nvSpPr>
        <p:spPr>
          <a:xfrm>
            <a:off x="8254767" y="2950827"/>
            <a:ext cx="419449" cy="419449"/>
          </a:xfrm>
          <a:prstGeom prst="ellips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7CA241-A4A0-CFDB-FA2F-F5083A5D647E}"/>
              </a:ext>
            </a:extLst>
          </p:cNvPr>
          <p:cNvSpPr txBox="1"/>
          <p:nvPr/>
        </p:nvSpPr>
        <p:spPr>
          <a:xfrm>
            <a:off x="5860879" y="5184612"/>
            <a:ext cx="49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[0]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62BAD2-528A-948E-418C-4ACE7DDD4548}"/>
              </a:ext>
            </a:extLst>
          </p:cNvPr>
          <p:cNvSpPr txBox="1"/>
          <p:nvPr/>
        </p:nvSpPr>
        <p:spPr>
          <a:xfrm>
            <a:off x="6694414" y="5184612"/>
            <a:ext cx="49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B335760-6F95-38B5-7EDE-13BB4EA5088F}"/>
              </a:ext>
            </a:extLst>
          </p:cNvPr>
          <p:cNvSpPr txBox="1"/>
          <p:nvPr/>
        </p:nvSpPr>
        <p:spPr>
          <a:xfrm>
            <a:off x="7420061" y="5184612"/>
            <a:ext cx="49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E1ACC3-0EDC-C0F5-C178-AA77925DC69F}"/>
              </a:ext>
            </a:extLst>
          </p:cNvPr>
          <p:cNvSpPr txBox="1"/>
          <p:nvPr/>
        </p:nvSpPr>
        <p:spPr>
          <a:xfrm>
            <a:off x="8254767" y="5184612"/>
            <a:ext cx="49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E1B6E7-1632-60B5-13B8-F6A5B66FA7B7}"/>
              </a:ext>
            </a:extLst>
          </p:cNvPr>
          <p:cNvSpPr txBox="1"/>
          <p:nvPr/>
        </p:nvSpPr>
        <p:spPr>
          <a:xfrm>
            <a:off x="5196979" y="4526416"/>
            <a:ext cx="49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[0]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DC469EE-B0F7-86E7-B515-81B731B98832}"/>
              </a:ext>
            </a:extLst>
          </p:cNvPr>
          <p:cNvSpPr txBox="1"/>
          <p:nvPr/>
        </p:nvSpPr>
        <p:spPr>
          <a:xfrm>
            <a:off x="5196978" y="3742045"/>
            <a:ext cx="49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F13942E-B03D-D09B-E8B2-ED4496C779F6}"/>
              </a:ext>
            </a:extLst>
          </p:cNvPr>
          <p:cNvSpPr txBox="1"/>
          <p:nvPr/>
        </p:nvSpPr>
        <p:spPr>
          <a:xfrm>
            <a:off x="5202527" y="2931289"/>
            <a:ext cx="49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910900-D975-4DC8-43AA-AA7F3DF7C26A}"/>
              </a:ext>
            </a:extLst>
          </p:cNvPr>
          <p:cNvSpPr txBox="1"/>
          <p:nvPr/>
        </p:nvSpPr>
        <p:spPr>
          <a:xfrm>
            <a:off x="5213756" y="2125212"/>
            <a:ext cx="49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837F413-7023-50BB-86B1-6CAEDEB673EB}"/>
              </a:ext>
            </a:extLst>
          </p:cNvPr>
          <p:cNvSpPr txBox="1"/>
          <p:nvPr/>
        </p:nvSpPr>
        <p:spPr>
          <a:xfrm>
            <a:off x="7105475" y="5562117"/>
            <a:ext cx="28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1356BC-597D-078E-5096-9C9C81CDD364}"/>
              </a:ext>
            </a:extLst>
          </p:cNvPr>
          <p:cNvSpPr txBox="1"/>
          <p:nvPr/>
        </p:nvSpPr>
        <p:spPr>
          <a:xfrm>
            <a:off x="4908957" y="3290099"/>
            <a:ext cx="28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Y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0698C8-E92D-C5EA-7720-7CEC8F2987CE}"/>
              </a:ext>
            </a:extLst>
          </p:cNvPr>
          <p:cNvSpPr txBox="1"/>
          <p:nvPr/>
        </p:nvSpPr>
        <p:spPr>
          <a:xfrm>
            <a:off x="9229379" y="2472391"/>
            <a:ext cx="115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 = 11</a:t>
            </a:r>
          </a:p>
          <a:p>
            <a:r>
              <a:rPr lang="en-US" dirty="0">
                <a:solidFill>
                  <a:srgbClr val="00B050"/>
                </a:solidFill>
              </a:rPr>
              <a:t>Y = 10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CE825AD-4772-F502-DE5A-3D05E85DF2FB}"/>
              </a:ext>
            </a:extLst>
          </p:cNvPr>
          <p:cNvCxnSpPr>
            <a:cxnSpLocks/>
          </p:cNvCxnSpPr>
          <p:nvPr/>
        </p:nvCxnSpPr>
        <p:spPr>
          <a:xfrm flipV="1">
            <a:off x="8641312" y="2887980"/>
            <a:ext cx="517928" cy="16490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30D5DC95-5981-F6EE-B9F9-3DCD9936F4BF}"/>
              </a:ext>
            </a:extLst>
          </p:cNvPr>
          <p:cNvSpPr/>
          <p:nvPr/>
        </p:nvSpPr>
        <p:spPr>
          <a:xfrm>
            <a:off x="7455716" y="4514767"/>
            <a:ext cx="419449" cy="419449"/>
          </a:xfrm>
          <a:prstGeom prst="ellips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1DCEB06-91F6-52E0-3251-C9D5A6FB314C}"/>
              </a:ext>
            </a:extLst>
          </p:cNvPr>
          <p:cNvCxnSpPr>
            <a:cxnSpLocks/>
          </p:cNvCxnSpPr>
          <p:nvPr/>
        </p:nvCxnSpPr>
        <p:spPr>
          <a:xfrm flipV="1">
            <a:off x="7856220" y="4400241"/>
            <a:ext cx="1249680" cy="22509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458170E-3162-F9C0-FE3A-68855BB3237B}"/>
              </a:ext>
            </a:extLst>
          </p:cNvPr>
          <p:cNvSpPr txBox="1"/>
          <p:nvPr/>
        </p:nvSpPr>
        <p:spPr>
          <a:xfrm>
            <a:off x="9137939" y="4064971"/>
            <a:ext cx="212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 = 10</a:t>
            </a:r>
          </a:p>
          <a:p>
            <a:r>
              <a:rPr lang="en-US" dirty="0">
                <a:solidFill>
                  <a:srgbClr val="00B050"/>
                </a:solidFill>
              </a:rPr>
              <a:t>Y = 00</a:t>
            </a:r>
          </a:p>
        </p:txBody>
      </p:sp>
      <p:sp>
        <p:nvSpPr>
          <p:cNvPr id="86" name="Right Brace 85">
            <a:extLst>
              <a:ext uri="{FF2B5EF4-FFF2-40B4-BE49-F238E27FC236}">
                <a16:creationId xmlns:a16="http://schemas.microsoft.com/office/drawing/2014/main" id="{3C9B04E0-762E-12CF-8CFF-F5ABE08F74CE}"/>
              </a:ext>
            </a:extLst>
          </p:cNvPr>
          <p:cNvSpPr/>
          <p:nvPr/>
        </p:nvSpPr>
        <p:spPr>
          <a:xfrm>
            <a:off x="10012659" y="2472391"/>
            <a:ext cx="184799" cy="624178"/>
          </a:xfrm>
          <a:prstGeom prst="rightBrace">
            <a:avLst>
              <a:gd name="adj1" fmla="val 45443"/>
              <a:gd name="adj2" fmla="val 50000"/>
            </a:avLst>
          </a:prstGeom>
          <a:ln w="190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1A8E4B4-AE31-ED03-DD5A-C395A6CE4285}"/>
              </a:ext>
            </a:extLst>
          </p:cNvPr>
          <p:cNvSpPr txBox="1"/>
          <p:nvPr/>
        </p:nvSpPr>
        <p:spPr>
          <a:xfrm>
            <a:off x="10225059" y="2602245"/>
            <a:ext cx="1158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M = </a:t>
            </a:r>
            <a:r>
              <a:rPr lang="en-US" sz="2000" dirty="0">
                <a:solidFill>
                  <a:srgbClr val="00B050"/>
                </a:solidFill>
              </a:rPr>
              <a:t>1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>
                <a:solidFill>
                  <a:srgbClr val="00B050"/>
                </a:solidFill>
              </a:rPr>
              <a:t>0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BA882D08-FA72-003A-BBCD-911A2028F6C8}"/>
              </a:ext>
            </a:extLst>
          </p:cNvPr>
          <p:cNvSpPr/>
          <p:nvPr/>
        </p:nvSpPr>
        <p:spPr>
          <a:xfrm>
            <a:off x="9921219" y="4064971"/>
            <a:ext cx="184799" cy="624178"/>
          </a:xfrm>
          <a:prstGeom prst="rightBrace">
            <a:avLst>
              <a:gd name="adj1" fmla="val 45443"/>
              <a:gd name="adj2" fmla="val 50000"/>
            </a:avLst>
          </a:prstGeom>
          <a:ln w="190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5C140D-B9DD-7B86-D133-29824181B765}"/>
              </a:ext>
            </a:extLst>
          </p:cNvPr>
          <p:cNvSpPr txBox="1"/>
          <p:nvPr/>
        </p:nvSpPr>
        <p:spPr>
          <a:xfrm>
            <a:off x="10125999" y="4194825"/>
            <a:ext cx="1257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M = </a:t>
            </a:r>
            <a:r>
              <a:rPr lang="en-US" sz="2000" dirty="0">
                <a:solidFill>
                  <a:srgbClr val="00B050"/>
                </a:solidFill>
              </a:rPr>
              <a:t>0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>
                <a:solidFill>
                  <a:srgbClr val="00B050"/>
                </a:solidFill>
              </a:rPr>
              <a:t>0</a:t>
            </a:r>
            <a:r>
              <a:rPr lang="en-US" sz="2000" dirty="0">
                <a:solidFill>
                  <a:srgbClr val="FF0000"/>
                </a:solidFill>
              </a:rPr>
              <a:t>0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57DA99B-2F3F-9698-39B5-A3953727942F}"/>
              </a:ext>
            </a:extLst>
          </p:cNvPr>
          <p:cNvSpPr/>
          <p:nvPr/>
        </p:nvSpPr>
        <p:spPr>
          <a:xfrm>
            <a:off x="7456326" y="2181909"/>
            <a:ext cx="419449" cy="419449"/>
          </a:xfrm>
          <a:prstGeom prst="ellips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C5285A0-49A8-D892-A849-176572051ED6}"/>
              </a:ext>
            </a:extLst>
          </p:cNvPr>
          <p:cNvCxnSpPr>
            <a:cxnSpLocks/>
          </p:cNvCxnSpPr>
          <p:nvPr/>
        </p:nvCxnSpPr>
        <p:spPr>
          <a:xfrm flipV="1">
            <a:off x="7842871" y="1425779"/>
            <a:ext cx="1180977" cy="85819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08B01EB-4A7B-0DC1-6F52-066E3F282577}"/>
              </a:ext>
            </a:extLst>
          </p:cNvPr>
          <p:cNvSpPr txBox="1"/>
          <p:nvPr/>
        </p:nvSpPr>
        <p:spPr>
          <a:xfrm>
            <a:off x="9039253" y="1103530"/>
            <a:ext cx="115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 = 10</a:t>
            </a:r>
          </a:p>
          <a:p>
            <a:r>
              <a:rPr lang="en-US" dirty="0">
                <a:solidFill>
                  <a:srgbClr val="00B050"/>
                </a:solidFill>
              </a:rPr>
              <a:t>Y = 11</a:t>
            </a:r>
          </a:p>
        </p:txBody>
      </p: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F07FEE5C-63DB-2BD3-DD1E-58C582326284}"/>
              </a:ext>
            </a:extLst>
          </p:cNvPr>
          <p:cNvSpPr/>
          <p:nvPr/>
        </p:nvSpPr>
        <p:spPr>
          <a:xfrm>
            <a:off x="9822533" y="1103530"/>
            <a:ext cx="184799" cy="624178"/>
          </a:xfrm>
          <a:prstGeom prst="rightBrace">
            <a:avLst>
              <a:gd name="adj1" fmla="val 45443"/>
              <a:gd name="adj2" fmla="val 50000"/>
            </a:avLst>
          </a:prstGeom>
          <a:ln w="190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C3B9192-C246-C4FA-3EB2-FC33DBBE97FC}"/>
              </a:ext>
            </a:extLst>
          </p:cNvPr>
          <p:cNvSpPr txBox="1"/>
          <p:nvPr/>
        </p:nvSpPr>
        <p:spPr>
          <a:xfrm>
            <a:off x="10034933" y="1233384"/>
            <a:ext cx="1158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M = </a:t>
            </a:r>
            <a:r>
              <a:rPr lang="en-US" sz="2000" dirty="0">
                <a:solidFill>
                  <a:srgbClr val="00B050"/>
                </a:solidFill>
              </a:rPr>
              <a:t>1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>
                <a:solidFill>
                  <a:srgbClr val="00B050"/>
                </a:solidFill>
              </a:rPr>
              <a:t>1</a:t>
            </a:r>
            <a:r>
              <a:rPr lang="en-US" sz="2000" dirty="0">
                <a:solidFill>
                  <a:srgbClr val="FF0000"/>
                </a:solidFill>
              </a:rPr>
              <a:t>0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BB06857-4F1A-CD7E-7788-DACA9CC2B34F}"/>
              </a:ext>
            </a:extLst>
          </p:cNvPr>
          <p:cNvSpPr/>
          <p:nvPr/>
        </p:nvSpPr>
        <p:spPr>
          <a:xfrm>
            <a:off x="7383386" y="2040941"/>
            <a:ext cx="1387539" cy="1397203"/>
          </a:xfrm>
          <a:prstGeom prst="rect">
            <a:avLst/>
          </a:prstGeom>
          <a:noFill/>
          <a:ln>
            <a:solidFill>
              <a:srgbClr val="9E97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6ED385D-62D4-5EC1-320F-A3D1CE2D01D2}"/>
              </a:ext>
            </a:extLst>
          </p:cNvPr>
          <p:cNvSpPr/>
          <p:nvPr/>
        </p:nvSpPr>
        <p:spPr>
          <a:xfrm>
            <a:off x="7358760" y="3627813"/>
            <a:ext cx="1387539" cy="1397203"/>
          </a:xfrm>
          <a:prstGeom prst="rect">
            <a:avLst/>
          </a:prstGeom>
          <a:noFill/>
          <a:ln>
            <a:solidFill>
              <a:srgbClr val="EF757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9EF3CE6-213E-A3ED-76D9-08D5E7B08775}"/>
              </a:ext>
            </a:extLst>
          </p:cNvPr>
          <p:cNvSpPr/>
          <p:nvPr/>
        </p:nvSpPr>
        <p:spPr>
          <a:xfrm>
            <a:off x="10535019" y="1322832"/>
            <a:ext cx="291478" cy="242621"/>
          </a:xfrm>
          <a:prstGeom prst="rect">
            <a:avLst/>
          </a:prstGeom>
          <a:noFill/>
          <a:ln>
            <a:solidFill>
              <a:srgbClr val="9E97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1233510-68FA-F8DC-C7E2-B0E1F31FD7C2}"/>
              </a:ext>
            </a:extLst>
          </p:cNvPr>
          <p:cNvSpPr/>
          <p:nvPr/>
        </p:nvSpPr>
        <p:spPr>
          <a:xfrm>
            <a:off x="10709290" y="2707384"/>
            <a:ext cx="291478" cy="242621"/>
          </a:xfrm>
          <a:prstGeom prst="rect">
            <a:avLst/>
          </a:prstGeom>
          <a:noFill/>
          <a:ln>
            <a:solidFill>
              <a:srgbClr val="9E97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FC2E8BB-33CE-3916-B04C-A8B6AC5A9153}"/>
              </a:ext>
            </a:extLst>
          </p:cNvPr>
          <p:cNvSpPr/>
          <p:nvPr/>
        </p:nvSpPr>
        <p:spPr>
          <a:xfrm>
            <a:off x="11000768" y="1907255"/>
            <a:ext cx="864486" cy="400110"/>
          </a:xfrm>
          <a:prstGeom prst="rect">
            <a:avLst/>
          </a:prstGeom>
          <a:solidFill>
            <a:srgbClr val="9E97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Same!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EF90B72-85C9-33D7-4D75-EF71A0E70908}"/>
              </a:ext>
            </a:extLst>
          </p:cNvPr>
          <p:cNvCxnSpPr>
            <a:cxnSpLocks/>
          </p:cNvCxnSpPr>
          <p:nvPr/>
        </p:nvCxnSpPr>
        <p:spPr>
          <a:xfrm flipH="1" flipV="1">
            <a:off x="10738714" y="1638605"/>
            <a:ext cx="270662" cy="277977"/>
          </a:xfrm>
          <a:prstGeom prst="straightConnector1">
            <a:avLst/>
          </a:prstGeom>
          <a:ln w="28575">
            <a:solidFill>
              <a:srgbClr val="9E9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EB0B178-247F-95AF-543D-D9F7AF875974}"/>
              </a:ext>
            </a:extLst>
          </p:cNvPr>
          <p:cNvCxnSpPr>
            <a:cxnSpLocks/>
          </p:cNvCxnSpPr>
          <p:nvPr/>
        </p:nvCxnSpPr>
        <p:spPr>
          <a:xfrm flipH="1">
            <a:off x="10858500" y="2289658"/>
            <a:ext cx="158191" cy="409092"/>
          </a:xfrm>
          <a:prstGeom prst="straightConnector1">
            <a:avLst/>
          </a:prstGeom>
          <a:ln w="28575">
            <a:solidFill>
              <a:srgbClr val="9E9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15687F8-291C-44C5-657C-7F31FD1389C3}"/>
              </a:ext>
            </a:extLst>
          </p:cNvPr>
          <p:cNvSpPr/>
          <p:nvPr/>
        </p:nvSpPr>
        <p:spPr>
          <a:xfrm>
            <a:off x="10781397" y="3418266"/>
            <a:ext cx="137742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Different..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9AA4794-1C57-AD40-D116-03D98135C7D1}"/>
              </a:ext>
            </a:extLst>
          </p:cNvPr>
          <p:cNvCxnSpPr>
            <a:cxnSpLocks/>
          </p:cNvCxnSpPr>
          <p:nvPr/>
        </p:nvCxnSpPr>
        <p:spPr>
          <a:xfrm flipH="1" flipV="1">
            <a:off x="10854640" y="2985648"/>
            <a:ext cx="30378" cy="415920"/>
          </a:xfrm>
          <a:prstGeom prst="straightConnector1">
            <a:avLst/>
          </a:prstGeom>
          <a:ln w="28575">
            <a:solidFill>
              <a:srgbClr val="9E9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1D01A0A-3B66-C759-7BB9-D309392D06AF}"/>
              </a:ext>
            </a:extLst>
          </p:cNvPr>
          <p:cNvCxnSpPr>
            <a:cxnSpLocks/>
          </p:cNvCxnSpPr>
          <p:nvPr/>
        </p:nvCxnSpPr>
        <p:spPr>
          <a:xfrm flipH="1">
            <a:off x="10790700" y="3818534"/>
            <a:ext cx="87002" cy="457540"/>
          </a:xfrm>
          <a:prstGeom prst="straightConnector1">
            <a:avLst/>
          </a:prstGeom>
          <a:ln w="28575">
            <a:solidFill>
              <a:srgbClr val="EF75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32D998A-C26A-FE7C-3A7A-A7D6531871BF}"/>
              </a:ext>
            </a:extLst>
          </p:cNvPr>
          <p:cNvSpPr/>
          <p:nvPr/>
        </p:nvSpPr>
        <p:spPr>
          <a:xfrm>
            <a:off x="10634752" y="4277648"/>
            <a:ext cx="294158" cy="265092"/>
          </a:xfrm>
          <a:prstGeom prst="rect">
            <a:avLst/>
          </a:prstGeom>
          <a:noFill/>
          <a:ln>
            <a:solidFill>
              <a:srgbClr val="EF757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81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76CF-CE69-E093-E1C6-88CA392AC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Octree Construction by Morton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5719E-63AB-73DC-B022-F70540A4A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5699759" cy="10744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voxel can be expressed by a Morton code</a:t>
            </a:r>
          </a:p>
          <a:p>
            <a:r>
              <a:rPr lang="en-US" dirty="0"/>
              <a:t>Group by their parent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Voxels with the same parent are always next to each other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14BC6-A3C8-CF55-E60C-54C81E73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33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10478D-3675-C301-A4B4-38C4A1A3D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255" y="2348178"/>
            <a:ext cx="3146059" cy="2720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05502A-1101-2C8C-9F24-DC024CCCD69E}"/>
              </a:ext>
            </a:extLst>
          </p:cNvPr>
          <p:cNvSpPr txBox="1"/>
          <p:nvPr/>
        </p:nvSpPr>
        <p:spPr>
          <a:xfrm>
            <a:off x="7375663" y="5197397"/>
            <a:ext cx="4869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2d example. From “Out-of-Core Construction of Sparse Voxel Octrees”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C2EAC-4F6C-9A4E-2B4F-346E60194907}"/>
              </a:ext>
            </a:extLst>
          </p:cNvPr>
          <p:cNvSpPr/>
          <p:nvPr/>
        </p:nvSpPr>
        <p:spPr>
          <a:xfrm>
            <a:off x="2553310" y="3665970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D5D0E-3B4F-5409-FDAA-5F0D4F185FD4}"/>
              </a:ext>
            </a:extLst>
          </p:cNvPr>
          <p:cNvSpPr/>
          <p:nvPr/>
        </p:nvSpPr>
        <p:spPr>
          <a:xfrm>
            <a:off x="2962656" y="3665969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24B47D-2983-CD7E-AC2E-72A091587BF1}"/>
              </a:ext>
            </a:extLst>
          </p:cNvPr>
          <p:cNvSpPr/>
          <p:nvPr/>
        </p:nvSpPr>
        <p:spPr>
          <a:xfrm>
            <a:off x="3381770" y="3665969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C22A4C-0544-B46A-6252-D09EADAE9D11}"/>
              </a:ext>
            </a:extLst>
          </p:cNvPr>
          <p:cNvSpPr/>
          <p:nvPr/>
        </p:nvSpPr>
        <p:spPr>
          <a:xfrm>
            <a:off x="3800884" y="3665969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31FA36-70C1-5EF5-EF18-A799D4D0B8EF}"/>
              </a:ext>
            </a:extLst>
          </p:cNvPr>
          <p:cNvSpPr/>
          <p:nvPr/>
        </p:nvSpPr>
        <p:spPr>
          <a:xfrm>
            <a:off x="4223461" y="3665969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20FF44-9E20-BE02-971C-D78FCC45E56F}"/>
              </a:ext>
            </a:extLst>
          </p:cNvPr>
          <p:cNvSpPr/>
          <p:nvPr/>
        </p:nvSpPr>
        <p:spPr>
          <a:xfrm>
            <a:off x="4646038" y="3665969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D3F93E-A2E9-2123-D5A0-B1B45E8810CF}"/>
              </a:ext>
            </a:extLst>
          </p:cNvPr>
          <p:cNvSpPr/>
          <p:nvPr/>
        </p:nvSpPr>
        <p:spPr>
          <a:xfrm>
            <a:off x="3375786" y="2914779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F6140C-1C1D-C66A-840C-7542BD2982DD}"/>
              </a:ext>
            </a:extLst>
          </p:cNvPr>
          <p:cNvSpPr/>
          <p:nvPr/>
        </p:nvSpPr>
        <p:spPr>
          <a:xfrm>
            <a:off x="4629735" y="2914778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445BCB-B530-3C83-E9EE-CD3F570D9DAB}"/>
              </a:ext>
            </a:extLst>
          </p:cNvPr>
          <p:cNvSpPr/>
          <p:nvPr/>
        </p:nvSpPr>
        <p:spPr>
          <a:xfrm>
            <a:off x="3791507" y="2914778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29511D-6E4D-B4F9-6D7C-8C31070B203E}"/>
              </a:ext>
            </a:extLst>
          </p:cNvPr>
          <p:cNvSpPr/>
          <p:nvPr/>
        </p:nvSpPr>
        <p:spPr>
          <a:xfrm>
            <a:off x="4210621" y="2914778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5C2B87-25E7-16E4-ADBA-81312748D914}"/>
              </a:ext>
            </a:extLst>
          </p:cNvPr>
          <p:cNvSpPr/>
          <p:nvPr/>
        </p:nvSpPr>
        <p:spPr>
          <a:xfrm>
            <a:off x="2962656" y="2914778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1633E0-119D-0DA4-B915-C88FD991B7B7}"/>
              </a:ext>
            </a:extLst>
          </p:cNvPr>
          <p:cNvSpPr/>
          <p:nvPr/>
        </p:nvSpPr>
        <p:spPr>
          <a:xfrm>
            <a:off x="2553310" y="2914778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76DFF9-951B-6699-C6AD-C9081CA4F355}"/>
              </a:ext>
            </a:extLst>
          </p:cNvPr>
          <p:cNvSpPr txBox="1"/>
          <p:nvPr/>
        </p:nvSpPr>
        <p:spPr>
          <a:xfrm>
            <a:off x="943615" y="2944038"/>
            <a:ext cx="1667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Voxelized</a:t>
            </a:r>
            <a:r>
              <a:rPr lang="en-US" sz="1100" dirty="0"/>
              <a:t>  Morton Codes </a:t>
            </a: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5F6DF3B-6D20-501B-BFC4-BC3029755110}"/>
              </a:ext>
            </a:extLst>
          </p:cNvPr>
          <p:cNvSpPr/>
          <p:nvPr/>
        </p:nvSpPr>
        <p:spPr>
          <a:xfrm>
            <a:off x="5204042" y="3104889"/>
            <a:ext cx="339129" cy="751192"/>
          </a:xfrm>
          <a:prstGeom prst="curvedLef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62D775-9C5E-B602-695E-914CE73D10D1}"/>
              </a:ext>
            </a:extLst>
          </p:cNvPr>
          <p:cNvSpPr txBox="1"/>
          <p:nvPr/>
        </p:nvSpPr>
        <p:spPr>
          <a:xfrm>
            <a:off x="5575386" y="3337840"/>
            <a:ext cx="51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Sort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7B6213AF-5CC8-5C97-0358-ED95068D5FC9}"/>
              </a:ext>
            </a:extLst>
          </p:cNvPr>
          <p:cNvSpPr/>
          <p:nvPr/>
        </p:nvSpPr>
        <p:spPr>
          <a:xfrm rot="16200000">
            <a:off x="2826994" y="3913633"/>
            <a:ext cx="204673" cy="735737"/>
          </a:xfrm>
          <a:prstGeom prst="leftBrace">
            <a:avLst>
              <a:gd name="adj1" fmla="val 33351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0C673262-3D9E-BC0E-AE82-0E97A096FFDC}"/>
              </a:ext>
            </a:extLst>
          </p:cNvPr>
          <p:cNvSpPr/>
          <p:nvPr/>
        </p:nvSpPr>
        <p:spPr>
          <a:xfrm rot="16200000">
            <a:off x="3474567" y="4075607"/>
            <a:ext cx="204673" cy="409346"/>
          </a:xfrm>
          <a:prstGeom prst="leftBrace">
            <a:avLst>
              <a:gd name="adj1" fmla="val 33351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37D3F7E3-7F6B-2744-5558-30F48EC48FFC}"/>
              </a:ext>
            </a:extLst>
          </p:cNvPr>
          <p:cNvSpPr/>
          <p:nvPr/>
        </p:nvSpPr>
        <p:spPr>
          <a:xfrm rot="16200000">
            <a:off x="4345509" y="3693103"/>
            <a:ext cx="204673" cy="1182474"/>
          </a:xfrm>
          <a:prstGeom prst="leftBrace">
            <a:avLst>
              <a:gd name="adj1" fmla="val 33351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D22BDF-C508-C412-6791-965052B0F28A}"/>
              </a:ext>
            </a:extLst>
          </p:cNvPr>
          <p:cNvSpPr txBox="1"/>
          <p:nvPr/>
        </p:nvSpPr>
        <p:spPr>
          <a:xfrm>
            <a:off x="5247684" y="4141780"/>
            <a:ext cx="2022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Group by Parent Space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5FB2C09-87AC-FE6C-F390-9D4EE2A2051F}"/>
              </a:ext>
            </a:extLst>
          </p:cNvPr>
          <p:cNvSpPr/>
          <p:nvPr/>
        </p:nvSpPr>
        <p:spPr>
          <a:xfrm>
            <a:off x="2604211" y="4491533"/>
            <a:ext cx="621792" cy="3654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Octree node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51BCB04-370F-DCE6-B166-DF89EDB9C6F5}"/>
              </a:ext>
            </a:extLst>
          </p:cNvPr>
          <p:cNvSpPr/>
          <p:nvPr/>
        </p:nvSpPr>
        <p:spPr>
          <a:xfrm>
            <a:off x="3297199" y="4491532"/>
            <a:ext cx="621792" cy="3654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Octree node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C5FD2ED-EF99-E11A-C921-5AD6A97D315D}"/>
              </a:ext>
            </a:extLst>
          </p:cNvPr>
          <p:cNvSpPr/>
          <p:nvPr/>
        </p:nvSpPr>
        <p:spPr>
          <a:xfrm>
            <a:off x="4178726" y="4500559"/>
            <a:ext cx="621792" cy="3654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Octree node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88003E-9129-FFB8-ED26-513996D0C0F8}"/>
              </a:ext>
            </a:extLst>
          </p:cNvPr>
          <p:cNvSpPr txBox="1"/>
          <p:nvPr/>
        </p:nvSpPr>
        <p:spPr>
          <a:xfrm>
            <a:off x="4943335" y="4563843"/>
            <a:ext cx="234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Create octree intermediate nodes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82F7CA-407E-006D-7729-26ECDD429E92}"/>
              </a:ext>
            </a:extLst>
          </p:cNvPr>
          <p:cNvSpPr/>
          <p:nvPr/>
        </p:nvSpPr>
        <p:spPr>
          <a:xfrm>
            <a:off x="2553310" y="5311547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DAC73EA-B5C7-A1CD-7A84-0ED2396901B5}"/>
              </a:ext>
            </a:extLst>
          </p:cNvPr>
          <p:cNvSpPr/>
          <p:nvPr/>
        </p:nvSpPr>
        <p:spPr>
          <a:xfrm>
            <a:off x="2962656" y="5311546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451123-4E18-87BA-32AA-64D6F94C29D8}"/>
              </a:ext>
            </a:extLst>
          </p:cNvPr>
          <p:cNvSpPr/>
          <p:nvPr/>
        </p:nvSpPr>
        <p:spPr>
          <a:xfrm>
            <a:off x="3381770" y="5311546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CADAEC-9EE9-62CC-86CC-C687C8C04DAB}"/>
              </a:ext>
            </a:extLst>
          </p:cNvPr>
          <p:cNvCxnSpPr>
            <a:cxnSpLocks/>
          </p:cNvCxnSpPr>
          <p:nvPr/>
        </p:nvCxnSpPr>
        <p:spPr>
          <a:xfrm flipH="1">
            <a:off x="2750515" y="4930445"/>
            <a:ext cx="131674" cy="29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9A79A24-0DA4-EC5E-42C9-24914426D79F}"/>
              </a:ext>
            </a:extLst>
          </p:cNvPr>
          <p:cNvCxnSpPr>
            <a:cxnSpLocks/>
          </p:cNvCxnSpPr>
          <p:nvPr/>
        </p:nvCxnSpPr>
        <p:spPr>
          <a:xfrm flipH="1">
            <a:off x="3210307" y="4961808"/>
            <a:ext cx="249782" cy="297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EDBB092-2F3B-A707-1499-BF5D98F9F60C}"/>
              </a:ext>
            </a:extLst>
          </p:cNvPr>
          <p:cNvCxnSpPr>
            <a:cxnSpLocks/>
          </p:cNvCxnSpPr>
          <p:nvPr/>
        </p:nvCxnSpPr>
        <p:spPr>
          <a:xfrm flipH="1">
            <a:off x="3686861" y="4930445"/>
            <a:ext cx="760984" cy="29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0E65C2F-CCD7-87C1-40C6-6FEB255D870E}"/>
              </a:ext>
            </a:extLst>
          </p:cNvPr>
          <p:cNvSpPr txBox="1"/>
          <p:nvPr/>
        </p:nvSpPr>
        <p:spPr>
          <a:xfrm>
            <a:off x="4254274" y="4991704"/>
            <a:ext cx="234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Emit their parents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0732C08-188B-481D-FE08-6A01C772985D}"/>
              </a:ext>
            </a:extLst>
          </p:cNvPr>
          <p:cNvCxnSpPr>
            <a:cxnSpLocks/>
            <a:stCxn id="51" idx="2"/>
            <a:endCxn id="5" idx="1"/>
          </p:cNvCxnSpPr>
          <p:nvPr/>
        </p:nvCxnSpPr>
        <p:spPr>
          <a:xfrm rot="5400000" flipH="1">
            <a:off x="1853951" y="4550815"/>
            <a:ext cx="1979131" cy="580413"/>
          </a:xfrm>
          <a:prstGeom prst="bentConnector4">
            <a:avLst>
              <a:gd name="adj1" fmla="val -11551"/>
              <a:gd name="adj2" fmla="val 13938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02A65F1-C052-40B9-1180-4EFF6ECFF334}"/>
              </a:ext>
            </a:extLst>
          </p:cNvPr>
          <p:cNvSpPr/>
          <p:nvPr/>
        </p:nvSpPr>
        <p:spPr>
          <a:xfrm>
            <a:off x="2798543" y="5574963"/>
            <a:ext cx="670359" cy="25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749AE4-3E4E-1C5D-E26F-4DAA893E18D5}"/>
              </a:ext>
            </a:extLst>
          </p:cNvPr>
          <p:cNvSpPr txBox="1"/>
          <p:nvPr/>
        </p:nvSpPr>
        <p:spPr>
          <a:xfrm>
            <a:off x="2113680" y="6137893"/>
            <a:ext cx="1273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Loop until level 0</a:t>
            </a:r>
          </a:p>
        </p:txBody>
      </p:sp>
    </p:spTree>
    <p:extLst>
      <p:ext uri="{BB962C8B-B14F-4D97-AF65-F5344CB8AC3E}">
        <p14:creationId xmlns:p14="http://schemas.microsoft.com/office/powerpoint/2010/main" val="2565317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4EFE0-F0DA-8AA8-2DB7-1324A4F2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Octree Compression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43C6E-D964-F5F4-BA87-3CA1AB8B8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2F050-DA43-EE44-1BFA-29EECCD63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2575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A39F-13B7-E325-0C2D-C48F4538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Reuse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10F9A-D6BD-0898-61F8-E48C2D2FC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1466130"/>
          </a:xfrm>
        </p:spPr>
        <p:txBody>
          <a:bodyPr/>
          <a:lstStyle/>
          <a:p>
            <a:r>
              <a:rPr lang="en-US" dirty="0"/>
              <a:t>Paper</a:t>
            </a:r>
          </a:p>
          <a:p>
            <a:pPr lvl="1"/>
            <a:r>
              <a:rPr lang="nn-NO" dirty="0"/>
              <a:t>Viktor Kampe, Erik Sintorn, Ulf Assarsson, </a:t>
            </a:r>
            <a:r>
              <a:rPr lang="en-US" dirty="0"/>
              <a:t>“High Resolution Sparse Voxel DAGs”</a:t>
            </a:r>
          </a:p>
          <a:p>
            <a:r>
              <a:rPr lang="en-US" dirty="0"/>
              <a:t>Remove Octree Node Redundancy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02987-9458-F673-391E-35265857E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35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B6FED2-FDA9-7B4B-64EC-CA0C39456B56}"/>
              </a:ext>
            </a:extLst>
          </p:cNvPr>
          <p:cNvSpPr/>
          <p:nvPr/>
        </p:nvSpPr>
        <p:spPr>
          <a:xfrm>
            <a:off x="2291115" y="4991634"/>
            <a:ext cx="267959" cy="2679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58BEBC-0CB4-381F-8C2F-2366C266E2E0}"/>
              </a:ext>
            </a:extLst>
          </p:cNvPr>
          <p:cNvSpPr/>
          <p:nvPr/>
        </p:nvSpPr>
        <p:spPr>
          <a:xfrm>
            <a:off x="2559074" y="4991633"/>
            <a:ext cx="267959" cy="267959"/>
          </a:xfrm>
          <a:prstGeom prst="rect">
            <a:avLst/>
          </a:prstGeom>
          <a:solidFill>
            <a:srgbClr val="EF7575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DD148-1217-6B61-1C91-E742589225F6}"/>
              </a:ext>
            </a:extLst>
          </p:cNvPr>
          <p:cNvSpPr/>
          <p:nvPr/>
        </p:nvSpPr>
        <p:spPr>
          <a:xfrm>
            <a:off x="2291115" y="5251386"/>
            <a:ext cx="267959" cy="267959"/>
          </a:xfrm>
          <a:prstGeom prst="rect">
            <a:avLst/>
          </a:prstGeom>
          <a:solidFill>
            <a:srgbClr val="EF7575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AEB9C0-70EA-4AA3-A10B-631DBD9C488D}"/>
              </a:ext>
            </a:extLst>
          </p:cNvPr>
          <p:cNvSpPr/>
          <p:nvPr/>
        </p:nvSpPr>
        <p:spPr>
          <a:xfrm>
            <a:off x="2559074" y="5251385"/>
            <a:ext cx="267959" cy="2679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ADBC4F-45D0-D741-A0D2-379EC33073CF}"/>
              </a:ext>
            </a:extLst>
          </p:cNvPr>
          <p:cNvSpPr txBox="1"/>
          <p:nvPr/>
        </p:nvSpPr>
        <p:spPr>
          <a:xfrm>
            <a:off x="517297" y="3370478"/>
            <a:ext cx="1962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Example) Leaf Nodes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EA9B2-3CF5-57BF-B9BD-17E99B52E34B}"/>
              </a:ext>
            </a:extLst>
          </p:cNvPr>
          <p:cNvSpPr/>
          <p:nvPr/>
        </p:nvSpPr>
        <p:spPr>
          <a:xfrm>
            <a:off x="3289117" y="3936313"/>
            <a:ext cx="267959" cy="2679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BFE6FB-8595-6FC1-03F0-D67DBCB9AB10}"/>
              </a:ext>
            </a:extLst>
          </p:cNvPr>
          <p:cNvSpPr/>
          <p:nvPr/>
        </p:nvSpPr>
        <p:spPr>
          <a:xfrm>
            <a:off x="3557076" y="3936312"/>
            <a:ext cx="267959" cy="267959"/>
          </a:xfrm>
          <a:prstGeom prst="rect">
            <a:avLst/>
          </a:prstGeom>
          <a:solidFill>
            <a:srgbClr val="EF7575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2BA3FF-16F2-3242-EE1A-85878D036CDE}"/>
              </a:ext>
            </a:extLst>
          </p:cNvPr>
          <p:cNvSpPr/>
          <p:nvPr/>
        </p:nvSpPr>
        <p:spPr>
          <a:xfrm>
            <a:off x="3289117" y="4196065"/>
            <a:ext cx="267959" cy="267959"/>
          </a:xfrm>
          <a:prstGeom prst="rect">
            <a:avLst/>
          </a:prstGeom>
          <a:solidFill>
            <a:srgbClr val="EF7575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3E2C55-0F56-3C23-BEC3-BD294C6AF991}"/>
              </a:ext>
            </a:extLst>
          </p:cNvPr>
          <p:cNvSpPr/>
          <p:nvPr/>
        </p:nvSpPr>
        <p:spPr>
          <a:xfrm>
            <a:off x="3557076" y="4196064"/>
            <a:ext cx="267959" cy="267959"/>
          </a:xfrm>
          <a:prstGeom prst="rect">
            <a:avLst/>
          </a:prstGeom>
          <a:solidFill>
            <a:srgbClr val="EF7575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AC7725-0EC6-2611-4A28-4CEE5BE4D998}"/>
              </a:ext>
            </a:extLst>
          </p:cNvPr>
          <p:cNvSpPr/>
          <p:nvPr/>
        </p:nvSpPr>
        <p:spPr>
          <a:xfrm>
            <a:off x="3289117" y="4991633"/>
            <a:ext cx="267959" cy="2679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D208CE-8217-942D-FA4B-7D43C43E2836}"/>
              </a:ext>
            </a:extLst>
          </p:cNvPr>
          <p:cNvSpPr/>
          <p:nvPr/>
        </p:nvSpPr>
        <p:spPr>
          <a:xfrm>
            <a:off x="3557076" y="4991632"/>
            <a:ext cx="267959" cy="2679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3E125E-9209-C0B0-8C38-23D9666E5042}"/>
              </a:ext>
            </a:extLst>
          </p:cNvPr>
          <p:cNvSpPr/>
          <p:nvPr/>
        </p:nvSpPr>
        <p:spPr>
          <a:xfrm>
            <a:off x="3289117" y="5251385"/>
            <a:ext cx="267959" cy="267959"/>
          </a:xfrm>
          <a:prstGeom prst="rect">
            <a:avLst/>
          </a:prstGeom>
          <a:solidFill>
            <a:srgbClr val="EF7575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B10A0-01E1-24AA-BB7B-EFCFB9527BD6}"/>
              </a:ext>
            </a:extLst>
          </p:cNvPr>
          <p:cNvSpPr/>
          <p:nvPr/>
        </p:nvSpPr>
        <p:spPr>
          <a:xfrm>
            <a:off x="3557076" y="5251384"/>
            <a:ext cx="267959" cy="2679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CB2326-EC68-C4B0-9397-963D07F9FA0F}"/>
              </a:ext>
            </a:extLst>
          </p:cNvPr>
          <p:cNvSpPr/>
          <p:nvPr/>
        </p:nvSpPr>
        <p:spPr>
          <a:xfrm>
            <a:off x="4284794" y="4991632"/>
            <a:ext cx="267959" cy="2679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38D0FE-225A-8F42-853D-104FF7AA056B}"/>
              </a:ext>
            </a:extLst>
          </p:cNvPr>
          <p:cNvSpPr/>
          <p:nvPr/>
        </p:nvSpPr>
        <p:spPr>
          <a:xfrm>
            <a:off x="4552753" y="4991631"/>
            <a:ext cx="267959" cy="267959"/>
          </a:xfrm>
          <a:prstGeom prst="rect">
            <a:avLst/>
          </a:prstGeom>
          <a:solidFill>
            <a:srgbClr val="EF7575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474E82-037E-1E17-25FA-67B58407AA02}"/>
              </a:ext>
            </a:extLst>
          </p:cNvPr>
          <p:cNvSpPr/>
          <p:nvPr/>
        </p:nvSpPr>
        <p:spPr>
          <a:xfrm>
            <a:off x="4284794" y="5251384"/>
            <a:ext cx="267959" cy="267959"/>
          </a:xfrm>
          <a:prstGeom prst="rect">
            <a:avLst/>
          </a:prstGeom>
          <a:solidFill>
            <a:srgbClr val="EF7575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CBBD5A-F8FE-C4C3-909C-B64C7960BADD}"/>
              </a:ext>
            </a:extLst>
          </p:cNvPr>
          <p:cNvSpPr/>
          <p:nvPr/>
        </p:nvSpPr>
        <p:spPr>
          <a:xfrm>
            <a:off x="4552753" y="5251383"/>
            <a:ext cx="267959" cy="2679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ED6EC5-E85C-434E-D5FA-7DCC1C5E9682}"/>
              </a:ext>
            </a:extLst>
          </p:cNvPr>
          <p:cNvSpPr txBox="1"/>
          <p:nvPr/>
        </p:nvSpPr>
        <p:spPr>
          <a:xfrm>
            <a:off x="1205136" y="5077585"/>
            <a:ext cx="95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Level n - 1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384FCC-576C-920F-16AE-FB949FFB7B89}"/>
              </a:ext>
            </a:extLst>
          </p:cNvPr>
          <p:cNvSpPr txBox="1"/>
          <p:nvPr/>
        </p:nvSpPr>
        <p:spPr>
          <a:xfrm>
            <a:off x="1205136" y="4070291"/>
            <a:ext cx="95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Level n - 2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D5FC47C-1760-EBFE-58FA-DFDA5A161A87}"/>
              </a:ext>
            </a:extLst>
          </p:cNvPr>
          <p:cNvCxnSpPr>
            <a:cxnSpLocks/>
          </p:cNvCxnSpPr>
          <p:nvPr/>
        </p:nvCxnSpPr>
        <p:spPr>
          <a:xfrm flipH="1">
            <a:off x="2589580" y="4343400"/>
            <a:ext cx="820370" cy="565998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67AAD0-96EE-78CA-36E7-18A634408FC1}"/>
              </a:ext>
            </a:extLst>
          </p:cNvPr>
          <p:cNvCxnSpPr>
            <a:cxnSpLocks/>
          </p:cNvCxnSpPr>
          <p:nvPr/>
        </p:nvCxnSpPr>
        <p:spPr>
          <a:xfrm flipH="1">
            <a:off x="3540556" y="4343400"/>
            <a:ext cx="155144" cy="551367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386298-E3FB-E1DA-1AD8-1F514B453788}"/>
              </a:ext>
            </a:extLst>
          </p:cNvPr>
          <p:cNvCxnSpPr>
            <a:cxnSpLocks/>
          </p:cNvCxnSpPr>
          <p:nvPr/>
        </p:nvCxnSpPr>
        <p:spPr>
          <a:xfrm>
            <a:off x="3686273" y="4065168"/>
            <a:ext cx="855659" cy="807010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4ADFF3D-5A31-86B3-9C66-4872C6FAC329}"/>
              </a:ext>
            </a:extLst>
          </p:cNvPr>
          <p:cNvCxnSpPr>
            <a:cxnSpLocks/>
            <a:stCxn id="52" idx="2"/>
            <a:endCxn id="50" idx="2"/>
          </p:cNvCxnSpPr>
          <p:nvPr/>
        </p:nvCxnSpPr>
        <p:spPr>
          <a:xfrm rot="16200000" flipH="1">
            <a:off x="3555521" y="4622608"/>
            <a:ext cx="12700" cy="1993679"/>
          </a:xfrm>
          <a:prstGeom prst="bentConnector3">
            <a:avLst>
              <a:gd name="adj1" fmla="val 1800000"/>
            </a:avLst>
          </a:prstGeom>
          <a:ln w="19050">
            <a:solidFill>
              <a:srgbClr val="FFFF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0A491370-1F5D-6722-81B2-F13F7CFFAC73}"/>
              </a:ext>
            </a:extLst>
          </p:cNvPr>
          <p:cNvSpPr/>
          <p:nvPr/>
        </p:nvSpPr>
        <p:spPr>
          <a:xfrm>
            <a:off x="4418381" y="5359696"/>
            <a:ext cx="267959" cy="259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03D201-5331-783E-D861-8F9E9D23F6A0}"/>
              </a:ext>
            </a:extLst>
          </p:cNvPr>
          <p:cNvSpPr/>
          <p:nvPr/>
        </p:nvSpPr>
        <p:spPr>
          <a:xfrm>
            <a:off x="2424702" y="5359696"/>
            <a:ext cx="267959" cy="259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1CA27F-B389-6885-9BEA-E02A8C5A463E}"/>
              </a:ext>
            </a:extLst>
          </p:cNvPr>
          <p:cNvSpPr txBox="1"/>
          <p:nvPr/>
        </p:nvSpPr>
        <p:spPr>
          <a:xfrm>
            <a:off x="2660293" y="5847974"/>
            <a:ext cx="229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The same data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80024A6-5868-10CA-9FC8-8318DF49EF35}"/>
              </a:ext>
            </a:extLst>
          </p:cNvPr>
          <p:cNvGrpSpPr/>
          <p:nvPr/>
        </p:nvGrpSpPr>
        <p:grpSpPr>
          <a:xfrm>
            <a:off x="5646365" y="3934215"/>
            <a:ext cx="5003746" cy="2283091"/>
            <a:chOff x="5646365" y="3934215"/>
            <a:chExt cx="5003746" cy="228309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05E154F-282A-5E9E-8D4D-C9A6EAC489EF}"/>
                </a:ext>
              </a:extLst>
            </p:cNvPr>
            <p:cNvSpPr/>
            <p:nvPr/>
          </p:nvSpPr>
          <p:spPr>
            <a:xfrm>
              <a:off x="7725257" y="4989537"/>
              <a:ext cx="267959" cy="2679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D5179DE-EE04-57FC-F2CB-A106D0DDBF4A}"/>
                </a:ext>
              </a:extLst>
            </p:cNvPr>
            <p:cNvSpPr/>
            <p:nvPr/>
          </p:nvSpPr>
          <p:spPr>
            <a:xfrm>
              <a:off x="7993216" y="4989536"/>
              <a:ext cx="267959" cy="267959"/>
            </a:xfrm>
            <a:prstGeom prst="rect">
              <a:avLst/>
            </a:prstGeom>
            <a:solidFill>
              <a:srgbClr val="EF7575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225BB8B-4D58-8E64-3E77-7C9141D5865E}"/>
                </a:ext>
              </a:extLst>
            </p:cNvPr>
            <p:cNvSpPr/>
            <p:nvPr/>
          </p:nvSpPr>
          <p:spPr>
            <a:xfrm>
              <a:off x="7725257" y="5249289"/>
              <a:ext cx="267959" cy="267959"/>
            </a:xfrm>
            <a:prstGeom prst="rect">
              <a:avLst/>
            </a:prstGeom>
            <a:solidFill>
              <a:srgbClr val="EF7575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9FC2988-D591-704D-4C38-B4D16D128D10}"/>
                </a:ext>
              </a:extLst>
            </p:cNvPr>
            <p:cNvSpPr/>
            <p:nvPr/>
          </p:nvSpPr>
          <p:spPr>
            <a:xfrm>
              <a:off x="7993216" y="5249288"/>
              <a:ext cx="267959" cy="2679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05CF9C1-871B-FD84-2B48-4AFAD8E7D709}"/>
                </a:ext>
              </a:extLst>
            </p:cNvPr>
            <p:cNvSpPr/>
            <p:nvPr/>
          </p:nvSpPr>
          <p:spPr>
            <a:xfrm>
              <a:off x="8723259" y="3934216"/>
              <a:ext cx="267959" cy="2679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8E0B57C-3FD9-2AD0-E398-AD3AB3B603BF}"/>
                </a:ext>
              </a:extLst>
            </p:cNvPr>
            <p:cNvSpPr/>
            <p:nvPr/>
          </p:nvSpPr>
          <p:spPr>
            <a:xfrm>
              <a:off x="8991218" y="3934215"/>
              <a:ext cx="267959" cy="267959"/>
            </a:xfrm>
            <a:prstGeom prst="rect">
              <a:avLst/>
            </a:prstGeom>
            <a:solidFill>
              <a:srgbClr val="EF7575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9B8A82D-52EF-A2E7-6075-DB36D1B6C9F1}"/>
                </a:ext>
              </a:extLst>
            </p:cNvPr>
            <p:cNvSpPr/>
            <p:nvPr/>
          </p:nvSpPr>
          <p:spPr>
            <a:xfrm>
              <a:off x="8723259" y="4193968"/>
              <a:ext cx="267959" cy="267959"/>
            </a:xfrm>
            <a:prstGeom prst="rect">
              <a:avLst/>
            </a:prstGeom>
            <a:solidFill>
              <a:srgbClr val="EF7575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9ED04C2-35EA-FB8D-A27E-4AB2CCC93A16}"/>
                </a:ext>
              </a:extLst>
            </p:cNvPr>
            <p:cNvSpPr/>
            <p:nvPr/>
          </p:nvSpPr>
          <p:spPr>
            <a:xfrm>
              <a:off x="8991218" y="4193967"/>
              <a:ext cx="267959" cy="267959"/>
            </a:xfrm>
            <a:prstGeom prst="rect">
              <a:avLst/>
            </a:prstGeom>
            <a:solidFill>
              <a:srgbClr val="EF7575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02D01C4-F050-FCB1-495E-B731C97E3FCD}"/>
                </a:ext>
              </a:extLst>
            </p:cNvPr>
            <p:cNvSpPr/>
            <p:nvPr/>
          </p:nvSpPr>
          <p:spPr>
            <a:xfrm>
              <a:off x="8723259" y="4989536"/>
              <a:ext cx="267959" cy="2679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99E52B0-0499-4FB3-A8EF-61869E0A0484}"/>
                </a:ext>
              </a:extLst>
            </p:cNvPr>
            <p:cNvSpPr/>
            <p:nvPr/>
          </p:nvSpPr>
          <p:spPr>
            <a:xfrm>
              <a:off x="8991218" y="4989535"/>
              <a:ext cx="267959" cy="2679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4A6798-11B6-BB7A-E820-9DA4BAAD87C4}"/>
                </a:ext>
              </a:extLst>
            </p:cNvPr>
            <p:cNvSpPr/>
            <p:nvPr/>
          </p:nvSpPr>
          <p:spPr>
            <a:xfrm>
              <a:off x="8723259" y="5249288"/>
              <a:ext cx="267959" cy="267959"/>
            </a:xfrm>
            <a:prstGeom prst="rect">
              <a:avLst/>
            </a:prstGeom>
            <a:solidFill>
              <a:srgbClr val="EF7575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429C818-11F3-F7A0-BA5E-2047201DF367}"/>
                </a:ext>
              </a:extLst>
            </p:cNvPr>
            <p:cNvSpPr/>
            <p:nvPr/>
          </p:nvSpPr>
          <p:spPr>
            <a:xfrm>
              <a:off x="8991218" y="5249287"/>
              <a:ext cx="267959" cy="2679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D70C755-62A4-52F5-D09C-208F234168D1}"/>
                </a:ext>
              </a:extLst>
            </p:cNvPr>
            <p:cNvSpPr/>
            <p:nvPr/>
          </p:nvSpPr>
          <p:spPr>
            <a:xfrm>
              <a:off x="9718936" y="4989535"/>
              <a:ext cx="267959" cy="2679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A3E4A89-31AB-ACBE-3991-B4FD4617F524}"/>
                </a:ext>
              </a:extLst>
            </p:cNvPr>
            <p:cNvSpPr/>
            <p:nvPr/>
          </p:nvSpPr>
          <p:spPr>
            <a:xfrm>
              <a:off x="9986895" y="4989534"/>
              <a:ext cx="267959" cy="267959"/>
            </a:xfrm>
            <a:prstGeom prst="rect">
              <a:avLst/>
            </a:prstGeom>
            <a:solidFill>
              <a:srgbClr val="EF7575">
                <a:alpha val="50196"/>
              </a:srgb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733AA3D-6750-35B5-8907-98694756F68C}"/>
                </a:ext>
              </a:extLst>
            </p:cNvPr>
            <p:cNvSpPr/>
            <p:nvPr/>
          </p:nvSpPr>
          <p:spPr>
            <a:xfrm>
              <a:off x="9718936" y="5249287"/>
              <a:ext cx="267959" cy="267959"/>
            </a:xfrm>
            <a:prstGeom prst="rect">
              <a:avLst/>
            </a:prstGeom>
            <a:solidFill>
              <a:srgbClr val="EF7575">
                <a:alpha val="50196"/>
              </a:srgb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403680C-39F5-6288-E129-F0DE221EBE00}"/>
                </a:ext>
              </a:extLst>
            </p:cNvPr>
            <p:cNvSpPr/>
            <p:nvPr/>
          </p:nvSpPr>
          <p:spPr>
            <a:xfrm>
              <a:off x="9986895" y="5249286"/>
              <a:ext cx="267959" cy="2679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B7E342F-614D-6726-80EC-6DD6A6C97EFB}"/>
                </a:ext>
              </a:extLst>
            </p:cNvPr>
            <p:cNvSpPr txBox="1"/>
            <p:nvPr/>
          </p:nvSpPr>
          <p:spPr>
            <a:xfrm>
              <a:off x="6639278" y="5075488"/>
              <a:ext cx="9519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Level n - 1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7A141F1-4196-5325-4917-DAE56AA3948A}"/>
                </a:ext>
              </a:extLst>
            </p:cNvPr>
            <p:cNvSpPr txBox="1"/>
            <p:nvPr/>
          </p:nvSpPr>
          <p:spPr>
            <a:xfrm>
              <a:off x="6639278" y="4068194"/>
              <a:ext cx="9519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Level n - 2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E86A7F2-DE39-F1BC-5B55-278820C9B0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3722" y="4343400"/>
              <a:ext cx="815478" cy="563901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94AD82-0EDF-198C-0CFF-6E08DFB33E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74698" y="4337050"/>
              <a:ext cx="131202" cy="55562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1344927-B410-C651-F9D2-C1BA8B5C2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8008" y="4064000"/>
              <a:ext cx="1170592" cy="82543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1233DF2-21A6-3C1F-039A-88720F6BD79F}"/>
                </a:ext>
              </a:extLst>
            </p:cNvPr>
            <p:cNvSpPr/>
            <p:nvPr/>
          </p:nvSpPr>
          <p:spPr>
            <a:xfrm>
              <a:off x="9852523" y="5357599"/>
              <a:ext cx="267959" cy="2597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0B0D999-E6BB-A58A-EB5E-45E9A5A775E0}"/>
                </a:ext>
              </a:extLst>
            </p:cNvPr>
            <p:cNvSpPr/>
            <p:nvPr/>
          </p:nvSpPr>
          <p:spPr>
            <a:xfrm>
              <a:off x="7858844" y="5357599"/>
              <a:ext cx="267959" cy="2597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8AE909D-9CC9-414E-CD0F-E10D585BAF08}"/>
                </a:ext>
              </a:extLst>
            </p:cNvPr>
            <p:cNvSpPr txBox="1"/>
            <p:nvPr/>
          </p:nvSpPr>
          <p:spPr>
            <a:xfrm>
              <a:off x="7913617" y="5847974"/>
              <a:ext cx="2299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No duplications </a:t>
              </a:r>
              <a:r>
                <a:rPr lang="en-US" dirty="0">
                  <a:solidFill>
                    <a:srgbClr val="FFFF00"/>
                  </a:solidFill>
                  <a:sym typeface="Wingdings" panose="05000000000000000000" pitchFamily="2" charset="2"/>
                </a:rPr>
                <a:t>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96" name="Multiplication Sign 95">
              <a:extLst>
                <a:ext uri="{FF2B5EF4-FFF2-40B4-BE49-F238E27FC236}">
                  <a16:creationId xmlns:a16="http://schemas.microsoft.com/office/drawing/2014/main" id="{95635CE5-2F32-79DD-ACAA-347C97C605CB}"/>
                </a:ext>
              </a:extLst>
            </p:cNvPr>
            <p:cNvSpPr/>
            <p:nvPr/>
          </p:nvSpPr>
          <p:spPr>
            <a:xfrm>
              <a:off x="9347200" y="4610030"/>
              <a:ext cx="1302911" cy="1302911"/>
            </a:xfrm>
            <a:prstGeom prst="mathMultiply">
              <a:avLst>
                <a:gd name="adj1" fmla="val 207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Arrow: Right 96">
              <a:extLst>
                <a:ext uri="{FF2B5EF4-FFF2-40B4-BE49-F238E27FC236}">
                  <a16:creationId xmlns:a16="http://schemas.microsoft.com/office/drawing/2014/main" id="{F800A8F3-D11B-349C-51AD-D7892B2DFC26}"/>
                </a:ext>
              </a:extLst>
            </p:cNvPr>
            <p:cNvSpPr/>
            <p:nvPr/>
          </p:nvSpPr>
          <p:spPr>
            <a:xfrm>
              <a:off x="5646365" y="4721575"/>
              <a:ext cx="432670" cy="267959"/>
            </a:xfrm>
            <a:prstGeom prst="rightArrow">
              <a:avLst>
                <a:gd name="adj1" fmla="val 50000"/>
                <a:gd name="adj2" fmla="val 7369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7564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8C63-F064-708A-C666-585DEB160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074A9-D8D7-5740-51B7-1D6E68927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869601"/>
                <a:ext cx="10840914" cy="1000195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Duplication removals in a bottom-up fashion</a:t>
                </a:r>
              </a:p>
              <a:p>
                <a:pPr lvl="1"/>
                <a:r>
                  <a:rPr lang="en-US" dirty="0"/>
                  <a:t> Possible to detect duplications by </a:t>
                </a:r>
                <a:r>
                  <a:rPr lang="en-US" dirty="0">
                    <a:solidFill>
                      <a:srgbClr val="FFFF00"/>
                    </a:solidFill>
                  </a:rPr>
                  <a:t>just checking child pointers </a:t>
                </a:r>
                <a:r>
                  <a:rPr lang="en-US" dirty="0">
                    <a:solidFill>
                      <a:srgbClr val="FFFF00"/>
                    </a:solidFill>
                    <a:sym typeface="Wingdings" panose="05000000000000000000" pitchFamily="2" charset="2"/>
                  </a:rPr>
                  <a:t></a:t>
                </a:r>
              </a:p>
              <a:p>
                <a:pPr lvl="1"/>
                <a:r>
                  <a:rPr lang="en-US" dirty="0">
                    <a:solidFill>
                      <a:srgbClr val="FFFF00"/>
                    </a:solidFill>
                  </a:rPr>
                  <a:t>For 2 nodes, their child pointers are equal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The tree structures are the same</a:t>
                </a:r>
              </a:p>
              <a:p>
                <a:pPr lvl="1"/>
                <a:r>
                  <a:rPr lang="en-US" dirty="0">
                    <a:solidFill>
                      <a:srgbClr val="FFFF00"/>
                    </a:solidFill>
                  </a:rPr>
                  <a:t>A unique tree has a unique pointer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074A9-D8D7-5740-51B7-1D6E68927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869601"/>
                <a:ext cx="10840914" cy="1000195"/>
              </a:xfrm>
              <a:blipFill>
                <a:blip r:embed="rId2"/>
                <a:stretch>
                  <a:fillRect t="-3049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67FC1-59DC-262D-AC32-490AAB5E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36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6FDC2B-5004-F268-0132-721B7FFB0CB4}"/>
              </a:ext>
            </a:extLst>
          </p:cNvPr>
          <p:cNvSpPr/>
          <p:nvPr/>
        </p:nvSpPr>
        <p:spPr>
          <a:xfrm>
            <a:off x="3036624" y="5502513"/>
            <a:ext cx="267959" cy="2679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7A5D3D-168A-520F-2008-B7C8C509EE29}"/>
              </a:ext>
            </a:extLst>
          </p:cNvPr>
          <p:cNvSpPr/>
          <p:nvPr/>
        </p:nvSpPr>
        <p:spPr>
          <a:xfrm>
            <a:off x="3304583" y="5502512"/>
            <a:ext cx="267959" cy="267959"/>
          </a:xfrm>
          <a:prstGeom prst="rect">
            <a:avLst/>
          </a:prstGeom>
          <a:solidFill>
            <a:srgbClr val="EF7575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F13BD3-6BB2-9C9A-046E-CBB24BCCB084}"/>
              </a:ext>
            </a:extLst>
          </p:cNvPr>
          <p:cNvSpPr/>
          <p:nvPr/>
        </p:nvSpPr>
        <p:spPr>
          <a:xfrm>
            <a:off x="3036624" y="5762265"/>
            <a:ext cx="267959" cy="267959"/>
          </a:xfrm>
          <a:prstGeom prst="rect">
            <a:avLst/>
          </a:prstGeom>
          <a:solidFill>
            <a:srgbClr val="EF7575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EFFE28-47EA-0EA6-7123-046D9C6CF6F9}"/>
              </a:ext>
            </a:extLst>
          </p:cNvPr>
          <p:cNvSpPr/>
          <p:nvPr/>
        </p:nvSpPr>
        <p:spPr>
          <a:xfrm>
            <a:off x="3304583" y="5762264"/>
            <a:ext cx="267959" cy="2679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02F92A-029D-FAF4-940E-0D40A9063BCA}"/>
              </a:ext>
            </a:extLst>
          </p:cNvPr>
          <p:cNvSpPr/>
          <p:nvPr/>
        </p:nvSpPr>
        <p:spPr>
          <a:xfrm>
            <a:off x="2586826" y="4313212"/>
            <a:ext cx="267959" cy="2679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7E293-C593-2A8C-1E5A-6DF32BE4E332}"/>
              </a:ext>
            </a:extLst>
          </p:cNvPr>
          <p:cNvSpPr/>
          <p:nvPr/>
        </p:nvSpPr>
        <p:spPr>
          <a:xfrm>
            <a:off x="2854785" y="4313211"/>
            <a:ext cx="267959" cy="267959"/>
          </a:xfrm>
          <a:prstGeom prst="rect">
            <a:avLst/>
          </a:prstGeom>
          <a:solidFill>
            <a:srgbClr val="EF7575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7224D2-F57F-8AC4-15A5-F95826F9AB7E}"/>
              </a:ext>
            </a:extLst>
          </p:cNvPr>
          <p:cNvSpPr/>
          <p:nvPr/>
        </p:nvSpPr>
        <p:spPr>
          <a:xfrm>
            <a:off x="2586826" y="4572964"/>
            <a:ext cx="267959" cy="267959"/>
          </a:xfrm>
          <a:prstGeom prst="rect">
            <a:avLst/>
          </a:prstGeom>
          <a:solidFill>
            <a:srgbClr val="EF7575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7AE7F5-2402-868A-6B5F-0BCF9EFF257A}"/>
              </a:ext>
            </a:extLst>
          </p:cNvPr>
          <p:cNvSpPr/>
          <p:nvPr/>
        </p:nvSpPr>
        <p:spPr>
          <a:xfrm>
            <a:off x="2854785" y="4572963"/>
            <a:ext cx="267959" cy="267959"/>
          </a:xfrm>
          <a:prstGeom prst="rect">
            <a:avLst/>
          </a:prstGeom>
          <a:solidFill>
            <a:srgbClr val="EF7575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4AB2B6-B7FB-1F3B-99B0-4FB9F7F7F4BA}"/>
              </a:ext>
            </a:extLst>
          </p:cNvPr>
          <p:cNvSpPr/>
          <p:nvPr/>
        </p:nvSpPr>
        <p:spPr>
          <a:xfrm>
            <a:off x="4034626" y="5502512"/>
            <a:ext cx="267959" cy="2679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742B24-4F06-C756-069D-E9578540A598}"/>
              </a:ext>
            </a:extLst>
          </p:cNvPr>
          <p:cNvSpPr/>
          <p:nvPr/>
        </p:nvSpPr>
        <p:spPr>
          <a:xfrm>
            <a:off x="4302585" y="5502511"/>
            <a:ext cx="267959" cy="2679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847AEF-436B-1F73-A37C-95A40D7D8C1B}"/>
              </a:ext>
            </a:extLst>
          </p:cNvPr>
          <p:cNvSpPr/>
          <p:nvPr/>
        </p:nvSpPr>
        <p:spPr>
          <a:xfrm>
            <a:off x="4034626" y="5762264"/>
            <a:ext cx="267959" cy="267959"/>
          </a:xfrm>
          <a:prstGeom prst="rect">
            <a:avLst/>
          </a:prstGeom>
          <a:solidFill>
            <a:srgbClr val="EF7575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0B9646-BE4E-B33F-AE7D-F48A43C888FB}"/>
              </a:ext>
            </a:extLst>
          </p:cNvPr>
          <p:cNvSpPr/>
          <p:nvPr/>
        </p:nvSpPr>
        <p:spPr>
          <a:xfrm>
            <a:off x="4302585" y="5762263"/>
            <a:ext cx="267959" cy="2679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D1D01D-8B30-20BA-FA1A-CBFDC236EE9C}"/>
              </a:ext>
            </a:extLst>
          </p:cNvPr>
          <p:cNvSpPr txBox="1"/>
          <p:nvPr/>
        </p:nvSpPr>
        <p:spPr>
          <a:xfrm>
            <a:off x="1074345" y="5428816"/>
            <a:ext cx="95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Level n - 1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6CAF76-DCEC-DC9D-1D18-7835948DA97E}"/>
              </a:ext>
            </a:extLst>
          </p:cNvPr>
          <p:cNvSpPr txBox="1"/>
          <p:nvPr/>
        </p:nvSpPr>
        <p:spPr>
          <a:xfrm>
            <a:off x="1074345" y="4421522"/>
            <a:ext cx="95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Level n - 2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B7146A-93AB-F57D-EDFB-E52633215EB5}"/>
              </a:ext>
            </a:extLst>
          </p:cNvPr>
          <p:cNvCxnSpPr>
            <a:cxnSpLocks/>
          </p:cNvCxnSpPr>
          <p:nvPr/>
        </p:nvCxnSpPr>
        <p:spPr>
          <a:xfrm>
            <a:off x="2702767" y="4722396"/>
            <a:ext cx="459533" cy="675372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FACF13-6202-5D57-D48C-92A22A5242FB}"/>
              </a:ext>
            </a:extLst>
          </p:cNvPr>
          <p:cNvCxnSpPr>
            <a:cxnSpLocks/>
          </p:cNvCxnSpPr>
          <p:nvPr/>
        </p:nvCxnSpPr>
        <p:spPr>
          <a:xfrm>
            <a:off x="2969467" y="4716046"/>
            <a:ext cx="1267253" cy="658862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063697-8FFD-4C99-1556-BF08AC38EA6C}"/>
              </a:ext>
            </a:extLst>
          </p:cNvPr>
          <p:cNvCxnSpPr>
            <a:cxnSpLocks/>
          </p:cNvCxnSpPr>
          <p:nvPr/>
        </p:nvCxnSpPr>
        <p:spPr>
          <a:xfrm>
            <a:off x="2982167" y="4442996"/>
            <a:ext cx="294433" cy="931912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6B8AE15-7D08-D93F-41D6-9A755C388CB0}"/>
              </a:ext>
            </a:extLst>
          </p:cNvPr>
          <p:cNvSpPr/>
          <p:nvPr/>
        </p:nvSpPr>
        <p:spPr>
          <a:xfrm>
            <a:off x="3170211" y="5870575"/>
            <a:ext cx="267959" cy="259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133E23-9109-6241-65D1-F3A1BEE9049B}"/>
              </a:ext>
            </a:extLst>
          </p:cNvPr>
          <p:cNvSpPr/>
          <p:nvPr/>
        </p:nvSpPr>
        <p:spPr>
          <a:xfrm>
            <a:off x="4837814" y="4321419"/>
            <a:ext cx="267959" cy="2679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5CCCC8-1DE2-AC42-AFFD-F8C833C739A8}"/>
              </a:ext>
            </a:extLst>
          </p:cNvPr>
          <p:cNvSpPr/>
          <p:nvPr/>
        </p:nvSpPr>
        <p:spPr>
          <a:xfrm>
            <a:off x="5105773" y="4321418"/>
            <a:ext cx="267959" cy="267959"/>
          </a:xfrm>
          <a:prstGeom prst="rect">
            <a:avLst/>
          </a:prstGeom>
          <a:solidFill>
            <a:srgbClr val="EF7575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B3778CA-7C95-0F64-5424-311CC3444CD5}"/>
              </a:ext>
            </a:extLst>
          </p:cNvPr>
          <p:cNvSpPr/>
          <p:nvPr/>
        </p:nvSpPr>
        <p:spPr>
          <a:xfrm>
            <a:off x="4837814" y="4581171"/>
            <a:ext cx="267959" cy="267959"/>
          </a:xfrm>
          <a:prstGeom prst="rect">
            <a:avLst/>
          </a:prstGeom>
          <a:solidFill>
            <a:srgbClr val="EF7575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04D364-D8C1-C999-E71D-2ACE8136236E}"/>
              </a:ext>
            </a:extLst>
          </p:cNvPr>
          <p:cNvSpPr/>
          <p:nvPr/>
        </p:nvSpPr>
        <p:spPr>
          <a:xfrm>
            <a:off x="5105773" y="4581170"/>
            <a:ext cx="267959" cy="267959"/>
          </a:xfrm>
          <a:prstGeom prst="rect">
            <a:avLst/>
          </a:prstGeom>
          <a:solidFill>
            <a:srgbClr val="EF7575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3CDDCB-3131-CFB3-3F82-5BCB89A2A1C4}"/>
              </a:ext>
            </a:extLst>
          </p:cNvPr>
          <p:cNvCxnSpPr>
            <a:cxnSpLocks/>
          </p:cNvCxnSpPr>
          <p:nvPr/>
        </p:nvCxnSpPr>
        <p:spPr>
          <a:xfrm flipH="1">
            <a:off x="3413760" y="4730603"/>
            <a:ext cx="1539995" cy="674785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18F6A7-1A70-A5E3-6F8F-649B55885186}"/>
              </a:ext>
            </a:extLst>
          </p:cNvPr>
          <p:cNvCxnSpPr>
            <a:cxnSpLocks/>
          </p:cNvCxnSpPr>
          <p:nvPr/>
        </p:nvCxnSpPr>
        <p:spPr>
          <a:xfrm flipH="1">
            <a:off x="3543300" y="4724253"/>
            <a:ext cx="1677155" cy="703995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FEE1CA-B84D-A4C5-0252-816B7D709E0A}"/>
              </a:ext>
            </a:extLst>
          </p:cNvPr>
          <p:cNvCxnSpPr>
            <a:cxnSpLocks/>
          </p:cNvCxnSpPr>
          <p:nvPr/>
        </p:nvCxnSpPr>
        <p:spPr>
          <a:xfrm flipV="1">
            <a:off x="4358640" y="4468128"/>
            <a:ext cx="861060" cy="914400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22F9D0C-98EA-6EEB-05C4-355DB6992360}"/>
              </a:ext>
            </a:extLst>
          </p:cNvPr>
          <p:cNvSpPr txBox="1"/>
          <p:nvPr/>
        </p:nvSpPr>
        <p:spPr>
          <a:xfrm>
            <a:off x="1074345" y="3423958"/>
            <a:ext cx="95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Level n - 3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43A306E-5771-ED99-B3E0-F8C14522748F}"/>
              </a:ext>
            </a:extLst>
          </p:cNvPr>
          <p:cNvSpPr/>
          <p:nvPr/>
        </p:nvSpPr>
        <p:spPr>
          <a:xfrm>
            <a:off x="3700802" y="3316582"/>
            <a:ext cx="267959" cy="2679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BA9EA03-E51C-8B40-808E-63F61959A94D}"/>
              </a:ext>
            </a:extLst>
          </p:cNvPr>
          <p:cNvSpPr/>
          <p:nvPr/>
        </p:nvSpPr>
        <p:spPr>
          <a:xfrm>
            <a:off x="3968761" y="3316581"/>
            <a:ext cx="267959" cy="2679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C3A8DDD-5646-AFFB-D912-9BC22C434B69}"/>
              </a:ext>
            </a:extLst>
          </p:cNvPr>
          <p:cNvSpPr/>
          <p:nvPr/>
        </p:nvSpPr>
        <p:spPr>
          <a:xfrm>
            <a:off x="3700802" y="3576334"/>
            <a:ext cx="267959" cy="267959"/>
          </a:xfrm>
          <a:prstGeom prst="rect">
            <a:avLst/>
          </a:prstGeom>
          <a:solidFill>
            <a:srgbClr val="EF7575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D042592-6C7F-8BEA-F5AB-CA14DA00EE06}"/>
              </a:ext>
            </a:extLst>
          </p:cNvPr>
          <p:cNvSpPr/>
          <p:nvPr/>
        </p:nvSpPr>
        <p:spPr>
          <a:xfrm>
            <a:off x="3968761" y="3576333"/>
            <a:ext cx="267959" cy="267959"/>
          </a:xfrm>
          <a:prstGeom prst="rect">
            <a:avLst/>
          </a:prstGeom>
          <a:solidFill>
            <a:srgbClr val="EF7575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E398B1EE-B288-7451-F481-4F7696EA13CB}"/>
              </a:ext>
            </a:extLst>
          </p:cNvPr>
          <p:cNvCxnSpPr>
            <a:cxnSpLocks/>
            <a:stCxn id="74" idx="2"/>
            <a:endCxn id="73" idx="2"/>
          </p:cNvCxnSpPr>
          <p:nvPr/>
        </p:nvCxnSpPr>
        <p:spPr>
          <a:xfrm rot="5400000" flipH="1" flipV="1">
            <a:off x="3894212" y="3775916"/>
            <a:ext cx="10713" cy="2389804"/>
          </a:xfrm>
          <a:prstGeom prst="bentConnector3">
            <a:avLst>
              <a:gd name="adj1" fmla="val -12803155"/>
            </a:avLst>
          </a:prstGeom>
          <a:ln w="19050">
            <a:solidFill>
              <a:srgbClr val="FFFF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E7026FF-E5DA-8957-9CD8-C35E67DE1EC8}"/>
              </a:ext>
            </a:extLst>
          </p:cNvPr>
          <p:cNvSpPr/>
          <p:nvPr/>
        </p:nvSpPr>
        <p:spPr>
          <a:xfrm>
            <a:off x="4960491" y="4705709"/>
            <a:ext cx="267959" cy="259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01C1589-90B3-CBF3-788B-A9D6AF8BB238}"/>
              </a:ext>
            </a:extLst>
          </p:cNvPr>
          <p:cNvSpPr/>
          <p:nvPr/>
        </p:nvSpPr>
        <p:spPr>
          <a:xfrm>
            <a:off x="2570687" y="4716422"/>
            <a:ext cx="267959" cy="259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89584B9-2428-95D4-A2C2-7661DEA4EA20}"/>
              </a:ext>
            </a:extLst>
          </p:cNvPr>
          <p:cNvSpPr txBox="1"/>
          <p:nvPr/>
        </p:nvSpPr>
        <p:spPr>
          <a:xfrm>
            <a:off x="2989043" y="6375087"/>
            <a:ext cx="229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The same data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260F5AA-8603-E3A7-6FD9-2FABA6A5AFCC}"/>
              </a:ext>
            </a:extLst>
          </p:cNvPr>
          <p:cNvCxnSpPr>
            <a:cxnSpLocks/>
          </p:cNvCxnSpPr>
          <p:nvPr/>
        </p:nvCxnSpPr>
        <p:spPr>
          <a:xfrm flipH="1">
            <a:off x="2872740" y="3695700"/>
            <a:ext cx="960120" cy="502920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E348398-4366-5022-02B2-424D56E00C8B}"/>
              </a:ext>
            </a:extLst>
          </p:cNvPr>
          <p:cNvCxnSpPr>
            <a:cxnSpLocks/>
          </p:cNvCxnSpPr>
          <p:nvPr/>
        </p:nvCxnSpPr>
        <p:spPr>
          <a:xfrm>
            <a:off x="4084320" y="3703320"/>
            <a:ext cx="1005840" cy="480060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19C67C0-686B-1CA3-0C84-52014C8B005C}"/>
              </a:ext>
            </a:extLst>
          </p:cNvPr>
          <p:cNvSpPr txBox="1"/>
          <p:nvPr/>
        </p:nvSpPr>
        <p:spPr>
          <a:xfrm>
            <a:off x="395086" y="2988576"/>
            <a:ext cx="2767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Example) 1 more upper node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09AD3BF-CE08-C957-776D-D72C08161AFB}"/>
              </a:ext>
            </a:extLst>
          </p:cNvPr>
          <p:cNvGrpSpPr/>
          <p:nvPr/>
        </p:nvGrpSpPr>
        <p:grpSpPr>
          <a:xfrm>
            <a:off x="5646365" y="3316581"/>
            <a:ext cx="5441756" cy="3292141"/>
            <a:chOff x="5646365" y="3316581"/>
            <a:chExt cx="5441756" cy="3292141"/>
          </a:xfrm>
        </p:grpSpPr>
        <p:sp>
          <p:nvSpPr>
            <p:cNvPr id="89" name="Arrow: Right 88">
              <a:extLst>
                <a:ext uri="{FF2B5EF4-FFF2-40B4-BE49-F238E27FC236}">
                  <a16:creationId xmlns:a16="http://schemas.microsoft.com/office/drawing/2014/main" id="{A6CE0CCF-6E25-8D29-65C0-B90061C5650F}"/>
                </a:ext>
              </a:extLst>
            </p:cNvPr>
            <p:cNvSpPr/>
            <p:nvPr/>
          </p:nvSpPr>
          <p:spPr>
            <a:xfrm>
              <a:off x="5646365" y="4721575"/>
              <a:ext cx="432670" cy="267959"/>
            </a:xfrm>
            <a:prstGeom prst="rightArrow">
              <a:avLst>
                <a:gd name="adj1" fmla="val 50000"/>
                <a:gd name="adj2" fmla="val 7369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67408AD-4B0B-6032-B5A2-12FE1FE45AF5}"/>
                </a:ext>
              </a:extLst>
            </p:cNvPr>
            <p:cNvSpPr/>
            <p:nvPr/>
          </p:nvSpPr>
          <p:spPr>
            <a:xfrm>
              <a:off x="8444135" y="5502513"/>
              <a:ext cx="267959" cy="2679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6697B66-74FE-068A-76D6-A29E4E6142FB}"/>
                </a:ext>
              </a:extLst>
            </p:cNvPr>
            <p:cNvSpPr/>
            <p:nvPr/>
          </p:nvSpPr>
          <p:spPr>
            <a:xfrm>
              <a:off x="8712094" y="5502512"/>
              <a:ext cx="267959" cy="267959"/>
            </a:xfrm>
            <a:prstGeom prst="rect">
              <a:avLst/>
            </a:prstGeom>
            <a:solidFill>
              <a:srgbClr val="EF7575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555B53E-FA9A-DEC0-5F15-0A693CF8DD44}"/>
                </a:ext>
              </a:extLst>
            </p:cNvPr>
            <p:cNvSpPr/>
            <p:nvPr/>
          </p:nvSpPr>
          <p:spPr>
            <a:xfrm>
              <a:off x="8444135" y="5762265"/>
              <a:ext cx="267959" cy="267959"/>
            </a:xfrm>
            <a:prstGeom prst="rect">
              <a:avLst/>
            </a:prstGeom>
            <a:solidFill>
              <a:srgbClr val="EF7575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4DF7EBA-C08B-A23D-2747-45C603AB11B4}"/>
                </a:ext>
              </a:extLst>
            </p:cNvPr>
            <p:cNvSpPr/>
            <p:nvPr/>
          </p:nvSpPr>
          <p:spPr>
            <a:xfrm>
              <a:off x="8712094" y="5762264"/>
              <a:ext cx="267959" cy="2679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E7EFA28-982E-1723-B810-58B9DF5CDD50}"/>
                </a:ext>
              </a:extLst>
            </p:cNvPr>
            <p:cNvSpPr/>
            <p:nvPr/>
          </p:nvSpPr>
          <p:spPr>
            <a:xfrm>
              <a:off x="7994337" y="4313212"/>
              <a:ext cx="267959" cy="2679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84BE518-E0CD-E74C-95D9-326D05E59CF3}"/>
                </a:ext>
              </a:extLst>
            </p:cNvPr>
            <p:cNvSpPr/>
            <p:nvPr/>
          </p:nvSpPr>
          <p:spPr>
            <a:xfrm>
              <a:off x="8262296" y="4313211"/>
              <a:ext cx="267959" cy="267959"/>
            </a:xfrm>
            <a:prstGeom prst="rect">
              <a:avLst/>
            </a:prstGeom>
            <a:solidFill>
              <a:srgbClr val="EF7575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6335F05-DF4C-0170-4854-87A4D6675667}"/>
                </a:ext>
              </a:extLst>
            </p:cNvPr>
            <p:cNvSpPr/>
            <p:nvPr/>
          </p:nvSpPr>
          <p:spPr>
            <a:xfrm>
              <a:off x="7994337" y="4572964"/>
              <a:ext cx="267959" cy="267959"/>
            </a:xfrm>
            <a:prstGeom prst="rect">
              <a:avLst/>
            </a:prstGeom>
            <a:solidFill>
              <a:srgbClr val="EF7575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1510DD5-55C6-59F4-244E-939F2B307F73}"/>
                </a:ext>
              </a:extLst>
            </p:cNvPr>
            <p:cNvSpPr/>
            <p:nvPr/>
          </p:nvSpPr>
          <p:spPr>
            <a:xfrm>
              <a:off x="8262296" y="4572963"/>
              <a:ext cx="267959" cy="267959"/>
            </a:xfrm>
            <a:prstGeom prst="rect">
              <a:avLst/>
            </a:prstGeom>
            <a:solidFill>
              <a:srgbClr val="EF7575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3E01A05-51A3-7C37-526E-E7AFF5E542A2}"/>
                </a:ext>
              </a:extLst>
            </p:cNvPr>
            <p:cNvSpPr/>
            <p:nvPr/>
          </p:nvSpPr>
          <p:spPr>
            <a:xfrm>
              <a:off x="9442137" y="5502512"/>
              <a:ext cx="267959" cy="2679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4E99552-1314-4FF8-41C1-C9FD7275AE06}"/>
                </a:ext>
              </a:extLst>
            </p:cNvPr>
            <p:cNvSpPr/>
            <p:nvPr/>
          </p:nvSpPr>
          <p:spPr>
            <a:xfrm>
              <a:off x="9710096" y="5502511"/>
              <a:ext cx="267959" cy="2679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E0BE055-2424-8FBE-EDB3-FE3C45ECF83B}"/>
                </a:ext>
              </a:extLst>
            </p:cNvPr>
            <p:cNvSpPr/>
            <p:nvPr/>
          </p:nvSpPr>
          <p:spPr>
            <a:xfrm>
              <a:off x="9442137" y="5762264"/>
              <a:ext cx="267959" cy="267959"/>
            </a:xfrm>
            <a:prstGeom prst="rect">
              <a:avLst/>
            </a:prstGeom>
            <a:solidFill>
              <a:srgbClr val="EF7575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CAFDEB4-59F5-FBF2-7EE6-32FC0FF8057B}"/>
                </a:ext>
              </a:extLst>
            </p:cNvPr>
            <p:cNvSpPr/>
            <p:nvPr/>
          </p:nvSpPr>
          <p:spPr>
            <a:xfrm>
              <a:off x="9710096" y="5762263"/>
              <a:ext cx="267959" cy="2679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A93DD56-C0ED-9693-357F-108FC1C1EE70}"/>
                </a:ext>
              </a:extLst>
            </p:cNvPr>
            <p:cNvSpPr txBox="1"/>
            <p:nvPr/>
          </p:nvSpPr>
          <p:spPr>
            <a:xfrm>
              <a:off x="6481856" y="5428816"/>
              <a:ext cx="9519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Level n - 1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D821AB2-2531-A766-ED03-0C95FB1D05C5}"/>
                </a:ext>
              </a:extLst>
            </p:cNvPr>
            <p:cNvSpPr txBox="1"/>
            <p:nvPr/>
          </p:nvSpPr>
          <p:spPr>
            <a:xfrm>
              <a:off x="6481856" y="4421522"/>
              <a:ext cx="9519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Level n - 2</a:t>
              </a:r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64BEE4C-9D81-4DD7-93D5-15DC769CE68A}"/>
                </a:ext>
              </a:extLst>
            </p:cNvPr>
            <p:cNvCxnSpPr>
              <a:cxnSpLocks/>
            </p:cNvCxnSpPr>
            <p:nvPr/>
          </p:nvCxnSpPr>
          <p:spPr>
            <a:xfrm>
              <a:off x="8110278" y="4722396"/>
              <a:ext cx="459533" cy="675372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2620BDF-7D1A-4F15-3624-55DA822AA247}"/>
                </a:ext>
              </a:extLst>
            </p:cNvPr>
            <p:cNvCxnSpPr>
              <a:cxnSpLocks/>
            </p:cNvCxnSpPr>
            <p:nvPr/>
          </p:nvCxnSpPr>
          <p:spPr>
            <a:xfrm>
              <a:off x="8376978" y="4716046"/>
              <a:ext cx="1267253" cy="658862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161DA5C-CBE1-3D07-B697-294570AEB1F4}"/>
                </a:ext>
              </a:extLst>
            </p:cNvPr>
            <p:cNvCxnSpPr>
              <a:cxnSpLocks/>
            </p:cNvCxnSpPr>
            <p:nvPr/>
          </p:nvCxnSpPr>
          <p:spPr>
            <a:xfrm>
              <a:off x="8389678" y="4442996"/>
              <a:ext cx="294433" cy="931912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50758CD-AC7F-33EB-9818-24B23D20D92B}"/>
                </a:ext>
              </a:extLst>
            </p:cNvPr>
            <p:cNvSpPr/>
            <p:nvPr/>
          </p:nvSpPr>
          <p:spPr>
            <a:xfrm>
              <a:off x="8577722" y="5870575"/>
              <a:ext cx="267959" cy="2597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32E9DA3-FE70-C745-C9A6-67D87286D1B0}"/>
                </a:ext>
              </a:extLst>
            </p:cNvPr>
            <p:cNvSpPr txBox="1"/>
            <p:nvPr/>
          </p:nvSpPr>
          <p:spPr>
            <a:xfrm>
              <a:off x="6481856" y="3423958"/>
              <a:ext cx="9519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Level n - 3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F42CBD0-A3AA-4EB3-51C2-C93350CA3712}"/>
                </a:ext>
              </a:extLst>
            </p:cNvPr>
            <p:cNvSpPr/>
            <p:nvPr/>
          </p:nvSpPr>
          <p:spPr>
            <a:xfrm>
              <a:off x="9108313" y="3316582"/>
              <a:ext cx="267959" cy="2679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54EBA74-5838-DB93-D813-6F32361F4FC8}"/>
                </a:ext>
              </a:extLst>
            </p:cNvPr>
            <p:cNvSpPr/>
            <p:nvPr/>
          </p:nvSpPr>
          <p:spPr>
            <a:xfrm>
              <a:off x="9376272" y="3316581"/>
              <a:ext cx="267959" cy="2679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B847684-5302-35C4-9D8A-7F8219518EE2}"/>
                </a:ext>
              </a:extLst>
            </p:cNvPr>
            <p:cNvSpPr/>
            <p:nvPr/>
          </p:nvSpPr>
          <p:spPr>
            <a:xfrm>
              <a:off x="9108313" y="3576334"/>
              <a:ext cx="267959" cy="267959"/>
            </a:xfrm>
            <a:prstGeom prst="rect">
              <a:avLst/>
            </a:prstGeom>
            <a:solidFill>
              <a:srgbClr val="EF7575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E189614-FAEB-594B-E51C-10CA641CD396}"/>
                </a:ext>
              </a:extLst>
            </p:cNvPr>
            <p:cNvSpPr/>
            <p:nvPr/>
          </p:nvSpPr>
          <p:spPr>
            <a:xfrm>
              <a:off x="9376272" y="3576333"/>
              <a:ext cx="267959" cy="267959"/>
            </a:xfrm>
            <a:prstGeom prst="rect">
              <a:avLst/>
            </a:prstGeom>
            <a:solidFill>
              <a:srgbClr val="EF7575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358A44E-8247-884D-07A5-7FBC81791FF5}"/>
                </a:ext>
              </a:extLst>
            </p:cNvPr>
            <p:cNvSpPr/>
            <p:nvPr/>
          </p:nvSpPr>
          <p:spPr>
            <a:xfrm>
              <a:off x="7978198" y="4716422"/>
              <a:ext cx="267959" cy="2597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757CED4-E3C8-2FF5-9916-DCC78AC03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0251" y="3695700"/>
              <a:ext cx="960120" cy="50292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822DFA5-754A-5818-8B2D-57A400C0C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9620" y="3703320"/>
              <a:ext cx="1102211" cy="51816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50B763D-F3B5-7036-A901-847F5B3A8250}"/>
                </a:ext>
              </a:extLst>
            </p:cNvPr>
            <p:cNvSpPr/>
            <p:nvPr/>
          </p:nvSpPr>
          <p:spPr>
            <a:xfrm>
              <a:off x="10156946" y="4319353"/>
              <a:ext cx="267959" cy="2679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5042D1A5-F2A9-BFB5-9091-1F4A627C8BEA}"/>
                </a:ext>
              </a:extLst>
            </p:cNvPr>
            <p:cNvSpPr/>
            <p:nvPr/>
          </p:nvSpPr>
          <p:spPr>
            <a:xfrm>
              <a:off x="10424905" y="4319352"/>
              <a:ext cx="267959" cy="267959"/>
            </a:xfrm>
            <a:prstGeom prst="rect">
              <a:avLst/>
            </a:prstGeom>
            <a:solidFill>
              <a:srgbClr val="EF7575">
                <a:alpha val="50196"/>
              </a:srgb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81FD608-9C9C-B44D-011D-9208E4F7C5BC}"/>
                </a:ext>
              </a:extLst>
            </p:cNvPr>
            <p:cNvSpPr/>
            <p:nvPr/>
          </p:nvSpPr>
          <p:spPr>
            <a:xfrm>
              <a:off x="10156946" y="4579105"/>
              <a:ext cx="267959" cy="267959"/>
            </a:xfrm>
            <a:prstGeom prst="rect">
              <a:avLst/>
            </a:prstGeom>
            <a:solidFill>
              <a:srgbClr val="EF7575">
                <a:alpha val="50196"/>
              </a:srgb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5FD13DA5-C6B8-6D3A-877A-537BF51323ED}"/>
                </a:ext>
              </a:extLst>
            </p:cNvPr>
            <p:cNvSpPr/>
            <p:nvPr/>
          </p:nvSpPr>
          <p:spPr>
            <a:xfrm>
              <a:off x="10424905" y="4579104"/>
              <a:ext cx="267959" cy="267959"/>
            </a:xfrm>
            <a:prstGeom prst="rect">
              <a:avLst/>
            </a:prstGeom>
            <a:solidFill>
              <a:srgbClr val="EF7575">
                <a:alpha val="50196"/>
              </a:srgb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Multiplication Sign 168">
              <a:extLst>
                <a:ext uri="{FF2B5EF4-FFF2-40B4-BE49-F238E27FC236}">
                  <a16:creationId xmlns:a16="http://schemas.microsoft.com/office/drawing/2014/main" id="{D2CAD38D-658C-D97A-A930-8EFDD8B65295}"/>
                </a:ext>
              </a:extLst>
            </p:cNvPr>
            <p:cNvSpPr/>
            <p:nvPr/>
          </p:nvSpPr>
          <p:spPr>
            <a:xfrm>
              <a:off x="9785210" y="3939848"/>
              <a:ext cx="1302911" cy="1302911"/>
            </a:xfrm>
            <a:prstGeom prst="mathMultiply">
              <a:avLst>
                <a:gd name="adj1" fmla="val 207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14E0405-AF94-3486-554D-76F2F96BF830}"/>
                </a:ext>
              </a:extLst>
            </p:cNvPr>
            <p:cNvSpPr txBox="1"/>
            <p:nvPr/>
          </p:nvSpPr>
          <p:spPr>
            <a:xfrm>
              <a:off x="8422266" y="6239390"/>
              <a:ext cx="19080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No duplications </a:t>
              </a:r>
              <a:r>
                <a:rPr lang="en-US" dirty="0">
                  <a:solidFill>
                    <a:srgbClr val="FFFF00"/>
                  </a:solidFill>
                  <a:sym typeface="Wingdings" panose="05000000000000000000" pitchFamily="2" charset="2"/>
                </a:rPr>
                <a:t></a:t>
              </a:r>
              <a:endParaRPr 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EE3BB367-E713-6463-2922-923B342D7F40}"/>
              </a:ext>
            </a:extLst>
          </p:cNvPr>
          <p:cNvGrpSpPr/>
          <p:nvPr/>
        </p:nvGrpSpPr>
        <p:grpSpPr>
          <a:xfrm>
            <a:off x="2338958" y="4046113"/>
            <a:ext cx="3237537" cy="1006910"/>
            <a:chOff x="2338958" y="4046113"/>
            <a:chExt cx="3237537" cy="100691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BF45706A-2AE9-8116-7000-CA54F9F1AF00}"/>
                </a:ext>
              </a:extLst>
            </p:cNvPr>
            <p:cNvSpPr/>
            <p:nvPr/>
          </p:nvSpPr>
          <p:spPr>
            <a:xfrm>
              <a:off x="4616375" y="4092903"/>
              <a:ext cx="960120" cy="96012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BC35611-D912-DFA3-639D-964DB65A154D}"/>
                </a:ext>
              </a:extLst>
            </p:cNvPr>
            <p:cNvSpPr/>
            <p:nvPr/>
          </p:nvSpPr>
          <p:spPr>
            <a:xfrm>
              <a:off x="2338958" y="4046113"/>
              <a:ext cx="960120" cy="96012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Arrow: Left-Right 175">
              <a:extLst>
                <a:ext uri="{FF2B5EF4-FFF2-40B4-BE49-F238E27FC236}">
                  <a16:creationId xmlns:a16="http://schemas.microsoft.com/office/drawing/2014/main" id="{93133508-B2D7-7A93-881B-93CF7E81B19D}"/>
                </a:ext>
              </a:extLst>
            </p:cNvPr>
            <p:cNvSpPr/>
            <p:nvPr/>
          </p:nvSpPr>
          <p:spPr>
            <a:xfrm>
              <a:off x="3479333" y="4455697"/>
              <a:ext cx="983009" cy="196202"/>
            </a:xfrm>
            <a:prstGeom prst="leftRightArrow">
              <a:avLst>
                <a:gd name="adj1" fmla="val 37054"/>
                <a:gd name="adj2" fmla="val 50000"/>
              </a:avLst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2206531-2D71-0106-F336-B32DE9330E09}"/>
                </a:ext>
              </a:extLst>
            </p:cNvPr>
            <p:cNvSpPr txBox="1"/>
            <p:nvPr/>
          </p:nvSpPr>
          <p:spPr>
            <a:xfrm>
              <a:off x="3332431" y="4209661"/>
              <a:ext cx="13134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FF00"/>
                  </a:solidFill>
                </a:rPr>
                <a:t>Compare Pointers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36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B25D-26C3-D6A0-29E9-CC7DA0E1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Compression during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5D0E9-061E-1C20-0C9D-0526C8213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2"/>
            <a:ext cx="4590268" cy="751192"/>
          </a:xfrm>
        </p:spPr>
        <p:txBody>
          <a:bodyPr/>
          <a:lstStyle/>
          <a:p>
            <a:r>
              <a:rPr lang="en-US" dirty="0"/>
              <a:t>Duplication removal during construction</a:t>
            </a:r>
          </a:p>
          <a:p>
            <a:pPr lvl="1"/>
            <a:r>
              <a:rPr lang="en-US" dirty="0"/>
              <a:t>Straight forward integration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255FD-6C85-E0E4-6EF1-281204EDF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37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CE3514-ED4B-0957-5E1B-609B4F57EDE9}"/>
              </a:ext>
            </a:extLst>
          </p:cNvPr>
          <p:cNvSpPr/>
          <p:nvPr/>
        </p:nvSpPr>
        <p:spPr>
          <a:xfrm>
            <a:off x="6607150" y="3170670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9CA8BA-6073-8411-80B7-F6870EE2AA7C}"/>
              </a:ext>
            </a:extLst>
          </p:cNvPr>
          <p:cNvSpPr/>
          <p:nvPr/>
        </p:nvSpPr>
        <p:spPr>
          <a:xfrm>
            <a:off x="7016496" y="3170669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4991BE-D432-8E38-D3D5-DCF4168EA169}"/>
              </a:ext>
            </a:extLst>
          </p:cNvPr>
          <p:cNvSpPr/>
          <p:nvPr/>
        </p:nvSpPr>
        <p:spPr>
          <a:xfrm>
            <a:off x="7435610" y="3170669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F3ED87-DA48-141D-CA11-74C3F4B54891}"/>
              </a:ext>
            </a:extLst>
          </p:cNvPr>
          <p:cNvSpPr/>
          <p:nvPr/>
        </p:nvSpPr>
        <p:spPr>
          <a:xfrm>
            <a:off x="7854724" y="3170669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118C88-FDA0-6ACC-7034-5106CC31677A}"/>
              </a:ext>
            </a:extLst>
          </p:cNvPr>
          <p:cNvSpPr/>
          <p:nvPr/>
        </p:nvSpPr>
        <p:spPr>
          <a:xfrm>
            <a:off x="8277301" y="3170669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86F7DA-9F70-A9D7-26D9-30C74E5BE914}"/>
              </a:ext>
            </a:extLst>
          </p:cNvPr>
          <p:cNvSpPr/>
          <p:nvPr/>
        </p:nvSpPr>
        <p:spPr>
          <a:xfrm>
            <a:off x="8699878" y="3170669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12F95-1C3B-1858-C4CF-8EE5B8C92688}"/>
              </a:ext>
            </a:extLst>
          </p:cNvPr>
          <p:cNvSpPr/>
          <p:nvPr/>
        </p:nvSpPr>
        <p:spPr>
          <a:xfrm>
            <a:off x="7429626" y="2419479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084CA-5FB7-5131-7514-53C99F6ECC44}"/>
              </a:ext>
            </a:extLst>
          </p:cNvPr>
          <p:cNvSpPr/>
          <p:nvPr/>
        </p:nvSpPr>
        <p:spPr>
          <a:xfrm>
            <a:off x="8683575" y="2419478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F5AFE-1103-3272-E812-3CA1A740E48A}"/>
              </a:ext>
            </a:extLst>
          </p:cNvPr>
          <p:cNvSpPr/>
          <p:nvPr/>
        </p:nvSpPr>
        <p:spPr>
          <a:xfrm>
            <a:off x="7845347" y="2419478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9A031-C1DD-0CA1-9190-408E22182C68}"/>
              </a:ext>
            </a:extLst>
          </p:cNvPr>
          <p:cNvSpPr/>
          <p:nvPr/>
        </p:nvSpPr>
        <p:spPr>
          <a:xfrm>
            <a:off x="8264461" y="2419478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9396A3-8165-7D99-0B9B-8F55E6D339F8}"/>
              </a:ext>
            </a:extLst>
          </p:cNvPr>
          <p:cNvSpPr/>
          <p:nvPr/>
        </p:nvSpPr>
        <p:spPr>
          <a:xfrm>
            <a:off x="7016496" y="2419478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97F3B2-DF7C-FC42-F844-EC6A260DBCD2}"/>
              </a:ext>
            </a:extLst>
          </p:cNvPr>
          <p:cNvSpPr/>
          <p:nvPr/>
        </p:nvSpPr>
        <p:spPr>
          <a:xfrm>
            <a:off x="6607150" y="2419478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78A6E4-4E45-0149-08F2-B472D0B4987A}"/>
              </a:ext>
            </a:extLst>
          </p:cNvPr>
          <p:cNvSpPr txBox="1"/>
          <p:nvPr/>
        </p:nvSpPr>
        <p:spPr>
          <a:xfrm>
            <a:off x="4997455" y="2448738"/>
            <a:ext cx="1667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Voxelized</a:t>
            </a:r>
            <a:r>
              <a:rPr lang="en-US" sz="1100" dirty="0"/>
              <a:t>  Morton Codes </a:t>
            </a: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24EE62A3-B28D-5B7A-1E89-7BE28FE9CC45}"/>
              </a:ext>
            </a:extLst>
          </p:cNvPr>
          <p:cNvSpPr/>
          <p:nvPr/>
        </p:nvSpPr>
        <p:spPr>
          <a:xfrm>
            <a:off x="9257882" y="2609589"/>
            <a:ext cx="339129" cy="751192"/>
          </a:xfrm>
          <a:prstGeom prst="curvedLef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BCDFBD-908A-C52A-6EE3-74A4D4C0FE92}"/>
              </a:ext>
            </a:extLst>
          </p:cNvPr>
          <p:cNvSpPr txBox="1"/>
          <p:nvPr/>
        </p:nvSpPr>
        <p:spPr>
          <a:xfrm>
            <a:off x="9629226" y="2842540"/>
            <a:ext cx="51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Sort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9A12BBA7-A446-3FD5-36CC-C99BDEE17B6A}"/>
              </a:ext>
            </a:extLst>
          </p:cNvPr>
          <p:cNvSpPr/>
          <p:nvPr/>
        </p:nvSpPr>
        <p:spPr>
          <a:xfrm rot="16200000">
            <a:off x="6880834" y="3418333"/>
            <a:ext cx="204673" cy="735737"/>
          </a:xfrm>
          <a:prstGeom prst="leftBrace">
            <a:avLst>
              <a:gd name="adj1" fmla="val 33351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A0B94D92-A34E-E5E0-9C93-5BE7E38E9B34}"/>
              </a:ext>
            </a:extLst>
          </p:cNvPr>
          <p:cNvSpPr/>
          <p:nvPr/>
        </p:nvSpPr>
        <p:spPr>
          <a:xfrm rot="16200000">
            <a:off x="7528407" y="3580307"/>
            <a:ext cx="204673" cy="409346"/>
          </a:xfrm>
          <a:prstGeom prst="leftBrace">
            <a:avLst>
              <a:gd name="adj1" fmla="val 33351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DD05607E-31CC-4F9B-7732-787F70B049D5}"/>
              </a:ext>
            </a:extLst>
          </p:cNvPr>
          <p:cNvSpPr/>
          <p:nvPr/>
        </p:nvSpPr>
        <p:spPr>
          <a:xfrm rot="16200000">
            <a:off x="8399349" y="3197803"/>
            <a:ext cx="204673" cy="1182474"/>
          </a:xfrm>
          <a:prstGeom prst="leftBrace">
            <a:avLst>
              <a:gd name="adj1" fmla="val 33351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9F4DBA-5AC0-65D1-4C27-2443C88E3BA1}"/>
              </a:ext>
            </a:extLst>
          </p:cNvPr>
          <p:cNvSpPr txBox="1"/>
          <p:nvPr/>
        </p:nvSpPr>
        <p:spPr>
          <a:xfrm>
            <a:off x="9301524" y="3646480"/>
            <a:ext cx="2022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Group by Parent Space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89C3F81-8848-F323-DF8E-E684D7CC4975}"/>
              </a:ext>
            </a:extLst>
          </p:cNvPr>
          <p:cNvSpPr/>
          <p:nvPr/>
        </p:nvSpPr>
        <p:spPr>
          <a:xfrm>
            <a:off x="6658051" y="3996233"/>
            <a:ext cx="621792" cy="3654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Octree node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BA6AF43-9ED9-6FCE-476D-61ADF1FA2886}"/>
              </a:ext>
            </a:extLst>
          </p:cNvPr>
          <p:cNvSpPr/>
          <p:nvPr/>
        </p:nvSpPr>
        <p:spPr>
          <a:xfrm>
            <a:off x="7351039" y="3996232"/>
            <a:ext cx="621792" cy="3654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Octree node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2EE9D4C-E96E-D93D-5C1A-552FF9B4D62C}"/>
              </a:ext>
            </a:extLst>
          </p:cNvPr>
          <p:cNvSpPr/>
          <p:nvPr/>
        </p:nvSpPr>
        <p:spPr>
          <a:xfrm>
            <a:off x="8232566" y="4005259"/>
            <a:ext cx="621792" cy="3654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Octree node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E4D91D-6D13-E584-2E74-D9731798A8B3}"/>
              </a:ext>
            </a:extLst>
          </p:cNvPr>
          <p:cNvSpPr txBox="1"/>
          <p:nvPr/>
        </p:nvSpPr>
        <p:spPr>
          <a:xfrm>
            <a:off x="8997175" y="4068543"/>
            <a:ext cx="234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Create octree intermediate nodes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FC5716-85E1-8479-4C33-06BCCCC9EC4A}"/>
              </a:ext>
            </a:extLst>
          </p:cNvPr>
          <p:cNvSpPr/>
          <p:nvPr/>
        </p:nvSpPr>
        <p:spPr>
          <a:xfrm>
            <a:off x="6597611" y="4948631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153804-4831-D89E-2F43-48BC955432FD}"/>
              </a:ext>
            </a:extLst>
          </p:cNvPr>
          <p:cNvSpPr/>
          <p:nvPr/>
        </p:nvSpPr>
        <p:spPr>
          <a:xfrm>
            <a:off x="7006957" y="4948630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933C4E-2B3A-3496-9BA5-08160DF9CA5D}"/>
              </a:ext>
            </a:extLst>
          </p:cNvPr>
          <p:cNvSpPr/>
          <p:nvPr/>
        </p:nvSpPr>
        <p:spPr>
          <a:xfrm>
            <a:off x="7426071" y="4948630"/>
            <a:ext cx="409346" cy="370970"/>
          </a:xfrm>
          <a:prstGeom prst="rect">
            <a:avLst/>
          </a:prstGeom>
          <a:solidFill>
            <a:srgbClr val="9E97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2810C2-8E4D-FE89-0649-E10B06FA16E9}"/>
              </a:ext>
            </a:extLst>
          </p:cNvPr>
          <p:cNvCxnSpPr>
            <a:cxnSpLocks/>
          </p:cNvCxnSpPr>
          <p:nvPr/>
        </p:nvCxnSpPr>
        <p:spPr>
          <a:xfrm flipH="1">
            <a:off x="7650480" y="4366260"/>
            <a:ext cx="7620" cy="510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9A95B6F-6CEC-9EF3-BAFB-EEDC9CAE7E5C}"/>
              </a:ext>
            </a:extLst>
          </p:cNvPr>
          <p:cNvSpPr txBox="1"/>
          <p:nvPr/>
        </p:nvSpPr>
        <p:spPr>
          <a:xfrm>
            <a:off x="7969025" y="5019986"/>
            <a:ext cx="234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Emit their parents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146E68C0-8FA3-836E-C974-A8DE45D3EEC1}"/>
              </a:ext>
            </a:extLst>
          </p:cNvPr>
          <p:cNvCxnSpPr>
            <a:cxnSpLocks/>
            <a:stCxn id="36" idx="2"/>
            <a:endCxn id="5" idx="1"/>
          </p:cNvCxnSpPr>
          <p:nvPr/>
        </p:nvCxnSpPr>
        <p:spPr>
          <a:xfrm rot="5400000" flipH="1">
            <a:off x="5848545" y="4114761"/>
            <a:ext cx="2105893" cy="588683"/>
          </a:xfrm>
          <a:prstGeom prst="bentConnector4">
            <a:avLst>
              <a:gd name="adj1" fmla="val -10855"/>
              <a:gd name="adj2" fmla="val 1388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88CC6F1-B04A-2395-C99D-BE6472469384}"/>
              </a:ext>
            </a:extLst>
          </p:cNvPr>
          <p:cNvSpPr/>
          <p:nvPr/>
        </p:nvSpPr>
        <p:spPr>
          <a:xfrm>
            <a:off x="6860653" y="5206425"/>
            <a:ext cx="670359" cy="25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85D036-4C72-E568-F7B9-BF8DFBF595C3}"/>
              </a:ext>
            </a:extLst>
          </p:cNvPr>
          <p:cNvSpPr txBox="1"/>
          <p:nvPr/>
        </p:nvSpPr>
        <p:spPr>
          <a:xfrm>
            <a:off x="6169965" y="5796664"/>
            <a:ext cx="1273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Loop until level 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D32AEA-D956-CD25-BA09-3D8854EFD707}"/>
              </a:ext>
            </a:extLst>
          </p:cNvPr>
          <p:cNvSpPr txBox="1"/>
          <p:nvPr/>
        </p:nvSpPr>
        <p:spPr>
          <a:xfrm>
            <a:off x="7816075" y="4507428"/>
            <a:ext cx="234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</a:rPr>
              <a:t>Duplication Removal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B51DF0-0BD0-21A9-114A-AF8E6047282D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6804660" y="4361654"/>
            <a:ext cx="164287" cy="49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1334959-6C40-7523-AD54-847453EBBDF4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7246620" y="4361653"/>
            <a:ext cx="415315" cy="522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Multiplication Sign 58">
            <a:extLst>
              <a:ext uri="{FF2B5EF4-FFF2-40B4-BE49-F238E27FC236}">
                <a16:creationId xmlns:a16="http://schemas.microsoft.com/office/drawing/2014/main" id="{E002A0AE-EBA0-2006-9FCD-FA4DA4F16F6C}"/>
              </a:ext>
            </a:extLst>
          </p:cNvPr>
          <p:cNvSpPr/>
          <p:nvPr/>
        </p:nvSpPr>
        <p:spPr>
          <a:xfrm>
            <a:off x="7846060" y="3748604"/>
            <a:ext cx="1366102" cy="888364"/>
          </a:xfrm>
          <a:prstGeom prst="mathMultiply">
            <a:avLst>
              <a:gd name="adj1" fmla="val 20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44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756AB-AD71-F9FA-1EEB-A83D60F67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Duplication removal on the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52B2D-B132-ACFB-F3FB-4F5A5EF4D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2755739"/>
          </a:xfrm>
        </p:spPr>
        <p:txBody>
          <a:bodyPr>
            <a:normAutofit/>
          </a:bodyPr>
          <a:lstStyle/>
          <a:p>
            <a:r>
              <a:rPr lang="en-US" dirty="0"/>
              <a:t>Linear Probing looks promising approach</a:t>
            </a:r>
          </a:p>
          <a:p>
            <a:pPr lvl="1"/>
            <a:r>
              <a:rPr lang="en-US" dirty="0"/>
              <a:t>But the size of the key is large - child pointers x 8 + mask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Partially-locking linear probing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8ECB9-3DB9-AB1E-EFA1-97E5A708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38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2F118-09B3-B136-839C-2C3FB149474F}"/>
              </a:ext>
            </a:extLst>
          </p:cNvPr>
          <p:cNvSpPr txBox="1"/>
          <p:nvPr/>
        </p:nvSpPr>
        <p:spPr>
          <a:xfrm>
            <a:off x="1743075" y="2816940"/>
            <a:ext cx="362140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OctreeNode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950893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756AB-AD71-F9FA-1EEB-A83D60F67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Partially-locking linear probing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8ECB9-3DB9-AB1E-EFA1-97E5A708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39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D129FE-E45E-F928-1BFB-577D0F128433}"/>
              </a:ext>
            </a:extLst>
          </p:cNvPr>
          <p:cNvSpPr txBox="1"/>
          <p:nvPr/>
        </p:nvSpPr>
        <p:spPr>
          <a:xfrm>
            <a:off x="5596462" y="1605291"/>
            <a:ext cx="5299924" cy="4879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tableSize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node;</a:t>
            </a: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k ;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location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home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tableSize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nodeInTable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atomicCAS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[location],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LOCK );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threadfence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nodeInTable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succeeded to lock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node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createNode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threadfence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atomicExch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[location], node );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nodeInTable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LOCK 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try again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equal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check equality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nodeInTable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newNode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equal 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node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nodeInTable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B1A576-D7A7-B040-E316-C85DC91B0E5D}"/>
              </a:ext>
            </a:extLst>
          </p:cNvPr>
          <p:cNvSpPr/>
          <p:nvPr/>
        </p:nvSpPr>
        <p:spPr>
          <a:xfrm>
            <a:off x="1618256" y="2388999"/>
            <a:ext cx="409346" cy="37097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87768C-E34A-2733-E7DB-71D33C2A2D46}"/>
              </a:ext>
            </a:extLst>
          </p:cNvPr>
          <p:cNvSpPr/>
          <p:nvPr/>
        </p:nvSpPr>
        <p:spPr>
          <a:xfrm>
            <a:off x="2872205" y="2388998"/>
            <a:ext cx="409346" cy="37097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37246B-8089-E521-E94C-7862A1066507}"/>
              </a:ext>
            </a:extLst>
          </p:cNvPr>
          <p:cNvSpPr/>
          <p:nvPr/>
        </p:nvSpPr>
        <p:spPr>
          <a:xfrm>
            <a:off x="2033977" y="2388998"/>
            <a:ext cx="409346" cy="37097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704110-8045-8698-41EB-2DDD13DE3199}"/>
              </a:ext>
            </a:extLst>
          </p:cNvPr>
          <p:cNvSpPr/>
          <p:nvPr/>
        </p:nvSpPr>
        <p:spPr>
          <a:xfrm>
            <a:off x="2453091" y="2388998"/>
            <a:ext cx="409346" cy="37097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EB9269-4B8E-EC0D-F388-FC8BBFB055B5}"/>
              </a:ext>
            </a:extLst>
          </p:cNvPr>
          <p:cNvSpPr/>
          <p:nvPr/>
        </p:nvSpPr>
        <p:spPr>
          <a:xfrm>
            <a:off x="1205126" y="2388998"/>
            <a:ext cx="409346" cy="37097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E792AD-6108-F2B9-D1E9-63AFAFC3E42E}"/>
              </a:ext>
            </a:extLst>
          </p:cNvPr>
          <p:cNvSpPr/>
          <p:nvPr/>
        </p:nvSpPr>
        <p:spPr>
          <a:xfrm>
            <a:off x="795780" y="2388998"/>
            <a:ext cx="409346" cy="37097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C2F1EE8-BA78-5254-DB8C-4FF0B0E33482}"/>
              </a:ext>
            </a:extLst>
          </p:cNvPr>
          <p:cNvSpPr/>
          <p:nvPr/>
        </p:nvSpPr>
        <p:spPr>
          <a:xfrm>
            <a:off x="1331602" y="2065981"/>
            <a:ext cx="144773" cy="20291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20FAC9-7A94-C148-3AE5-3E23E6C23148}"/>
              </a:ext>
            </a:extLst>
          </p:cNvPr>
          <p:cNvSpPr txBox="1"/>
          <p:nvPr/>
        </p:nvSpPr>
        <p:spPr>
          <a:xfrm>
            <a:off x="1121306" y="1726271"/>
            <a:ext cx="828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332A5B-0FBC-EA29-4177-8E3245DC7A5C}"/>
              </a:ext>
            </a:extLst>
          </p:cNvPr>
          <p:cNvSpPr/>
          <p:nvPr/>
        </p:nvSpPr>
        <p:spPr>
          <a:xfrm>
            <a:off x="1159406" y="2339340"/>
            <a:ext cx="509374" cy="472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E95CAC-AB54-0F6C-05BF-05602470D7E7}"/>
              </a:ext>
            </a:extLst>
          </p:cNvPr>
          <p:cNvSpPr/>
          <p:nvPr/>
        </p:nvSpPr>
        <p:spPr>
          <a:xfrm>
            <a:off x="5935980" y="4846320"/>
            <a:ext cx="3992880" cy="1379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C7F9B3-ADA7-5992-0250-EBFE39EB3F1A}"/>
              </a:ext>
            </a:extLst>
          </p:cNvPr>
          <p:cNvCxnSpPr/>
          <p:nvPr/>
        </p:nvCxnSpPr>
        <p:spPr>
          <a:xfrm flipH="1">
            <a:off x="944880" y="2659380"/>
            <a:ext cx="386722" cy="533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96D404-3F4C-EF4E-039C-84E8D863B699}"/>
              </a:ext>
            </a:extLst>
          </p:cNvPr>
          <p:cNvSpPr txBox="1"/>
          <p:nvPr/>
        </p:nvSpPr>
        <p:spPr>
          <a:xfrm>
            <a:off x="304800" y="316992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occupied</a:t>
            </a:r>
          </a:p>
        </p:txBody>
      </p:sp>
    </p:spTree>
    <p:extLst>
      <p:ext uri="{BB962C8B-B14F-4D97-AF65-F5344CB8AC3E}">
        <p14:creationId xmlns:p14="http://schemas.microsoft.com/office/powerpoint/2010/main" val="134680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A5E2A-FD35-2E16-A678-DA79D3B3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Voxelization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D261C-8858-6A49-DA4B-B8DB274C3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6929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756AB-AD71-F9FA-1EEB-A83D60F67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Partially-locking linear probing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8ECB9-3DB9-AB1E-EFA1-97E5A708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40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D129FE-E45E-F928-1BFB-577D0F128433}"/>
              </a:ext>
            </a:extLst>
          </p:cNvPr>
          <p:cNvSpPr txBox="1"/>
          <p:nvPr/>
        </p:nvSpPr>
        <p:spPr>
          <a:xfrm>
            <a:off x="5596462" y="1605291"/>
            <a:ext cx="5299924" cy="4879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home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hash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newNode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)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%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tableSize</a:t>
            </a:r>
            <a:endParaRPr lang="en-US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node;</a:t>
            </a:r>
          </a:p>
          <a:p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; </a:t>
            </a:r>
            <a:r>
              <a:rPr lang="en-US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k ; </a:t>
            </a:r>
            <a:r>
              <a:rPr lang="en-US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)</a:t>
            </a: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location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( home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)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%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tableSize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uint32_t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nodeInTable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atomicCAS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table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[location], 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, LOCK );</a:t>
            </a: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threadfence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nodeInTable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)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// succeeded to lock</a:t>
            </a:r>
            <a:endParaRPr lang="en-US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node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createNode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threadfence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atomicExch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table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[location], node );</a:t>
            </a: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nodeInTable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LOCK )</a:t>
            </a: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--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// try again</a:t>
            </a:r>
            <a:endParaRPr lang="en-US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equal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check equality </a:t>
            </a:r>
            <a:r>
              <a:rPr lang="en-US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nodeInTable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and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newNode</a:t>
            </a:r>
            <a:endParaRPr lang="en-US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 equal )</a:t>
            </a: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{</a:t>
            </a: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node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CCCCCC"/>
                </a:solidFill>
                <a:latin typeface="Consolas" panose="020B0609020204030204" pitchFamily="49" charset="0"/>
              </a:rPr>
              <a:t>nodeInTable</a:t>
            </a:r>
            <a:endParaRPr lang="en-US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B1A576-D7A7-B040-E316-C85DC91B0E5D}"/>
              </a:ext>
            </a:extLst>
          </p:cNvPr>
          <p:cNvSpPr/>
          <p:nvPr/>
        </p:nvSpPr>
        <p:spPr>
          <a:xfrm>
            <a:off x="1618256" y="2388999"/>
            <a:ext cx="409346" cy="37097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87768C-E34A-2733-E7DB-71D33C2A2D46}"/>
              </a:ext>
            </a:extLst>
          </p:cNvPr>
          <p:cNvSpPr/>
          <p:nvPr/>
        </p:nvSpPr>
        <p:spPr>
          <a:xfrm>
            <a:off x="2872205" y="2388998"/>
            <a:ext cx="409346" cy="37097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37246B-8089-E521-E94C-7862A1066507}"/>
              </a:ext>
            </a:extLst>
          </p:cNvPr>
          <p:cNvSpPr/>
          <p:nvPr/>
        </p:nvSpPr>
        <p:spPr>
          <a:xfrm>
            <a:off x="2033977" y="2388998"/>
            <a:ext cx="409346" cy="37097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704110-8045-8698-41EB-2DDD13DE3199}"/>
              </a:ext>
            </a:extLst>
          </p:cNvPr>
          <p:cNvSpPr/>
          <p:nvPr/>
        </p:nvSpPr>
        <p:spPr>
          <a:xfrm>
            <a:off x="2453091" y="2388998"/>
            <a:ext cx="409346" cy="37097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EB9269-4B8E-EC0D-F388-FC8BBFB055B5}"/>
              </a:ext>
            </a:extLst>
          </p:cNvPr>
          <p:cNvSpPr/>
          <p:nvPr/>
        </p:nvSpPr>
        <p:spPr>
          <a:xfrm>
            <a:off x="1205126" y="2388998"/>
            <a:ext cx="409346" cy="37097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E792AD-6108-F2B9-D1E9-63AFAFC3E42E}"/>
              </a:ext>
            </a:extLst>
          </p:cNvPr>
          <p:cNvSpPr/>
          <p:nvPr/>
        </p:nvSpPr>
        <p:spPr>
          <a:xfrm>
            <a:off x="795780" y="2388998"/>
            <a:ext cx="409346" cy="37097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C2F1EE8-BA78-5254-DB8C-4FF0B0E33482}"/>
              </a:ext>
            </a:extLst>
          </p:cNvPr>
          <p:cNvSpPr/>
          <p:nvPr/>
        </p:nvSpPr>
        <p:spPr>
          <a:xfrm>
            <a:off x="1331602" y="2065981"/>
            <a:ext cx="144773" cy="20291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20FAC9-7A94-C148-3AE5-3E23E6C23148}"/>
              </a:ext>
            </a:extLst>
          </p:cNvPr>
          <p:cNvSpPr txBox="1"/>
          <p:nvPr/>
        </p:nvSpPr>
        <p:spPr>
          <a:xfrm>
            <a:off x="1121306" y="1726271"/>
            <a:ext cx="828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332A5B-0FBC-EA29-4177-8E3245DC7A5C}"/>
              </a:ext>
            </a:extLst>
          </p:cNvPr>
          <p:cNvSpPr/>
          <p:nvPr/>
        </p:nvSpPr>
        <p:spPr>
          <a:xfrm>
            <a:off x="1989986" y="2331720"/>
            <a:ext cx="509374" cy="472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E95CAC-AB54-0F6C-05BF-05602470D7E7}"/>
              </a:ext>
            </a:extLst>
          </p:cNvPr>
          <p:cNvSpPr/>
          <p:nvPr/>
        </p:nvSpPr>
        <p:spPr>
          <a:xfrm>
            <a:off x="5987765" y="2993396"/>
            <a:ext cx="3992880" cy="1051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E2AC25-2196-F776-2519-152F1A384156}"/>
              </a:ext>
            </a:extLst>
          </p:cNvPr>
          <p:cNvCxnSpPr/>
          <p:nvPr/>
        </p:nvCxnSpPr>
        <p:spPr>
          <a:xfrm>
            <a:off x="1331602" y="2918460"/>
            <a:ext cx="9070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BF1DBF-2FEF-7BC8-CA2A-60C23820ED55}"/>
              </a:ext>
            </a:extLst>
          </p:cNvPr>
          <p:cNvGrpSpPr/>
          <p:nvPr/>
        </p:nvGrpSpPr>
        <p:grpSpPr>
          <a:xfrm>
            <a:off x="803400" y="2411858"/>
            <a:ext cx="4502544" cy="1542921"/>
            <a:chOff x="803400" y="2411858"/>
            <a:chExt cx="4502544" cy="1542921"/>
          </a:xfrm>
        </p:grpSpPr>
        <p:pic>
          <p:nvPicPr>
            <p:cNvPr id="20" name="Graphic 19" descr="Lock with solid fill">
              <a:extLst>
                <a:ext uri="{FF2B5EF4-FFF2-40B4-BE49-F238E27FC236}">
                  <a16:creationId xmlns:a16="http://schemas.microsoft.com/office/drawing/2014/main" id="{7D2E8B07-8540-EFD0-8153-CDBC5A6A4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84778" y="2411858"/>
              <a:ext cx="326914" cy="32691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C50DBF-8387-FFBA-2ACF-1B501CDD31D0}"/>
                </a:ext>
              </a:extLst>
            </p:cNvPr>
            <p:cNvSpPr txBox="1"/>
            <p:nvPr/>
          </p:nvSpPr>
          <p:spPr>
            <a:xfrm>
              <a:off x="917700" y="3459313"/>
              <a:ext cx="43882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Lock the insertion point to avoid another thread</a:t>
              </a:r>
            </a:p>
          </p:txBody>
        </p:sp>
        <p:sp>
          <p:nvSpPr>
            <p:cNvPr id="22" name="Speech Bubble: Rectangle 21">
              <a:extLst>
                <a:ext uri="{FF2B5EF4-FFF2-40B4-BE49-F238E27FC236}">
                  <a16:creationId xmlns:a16="http://schemas.microsoft.com/office/drawing/2014/main" id="{6ED66FA9-2042-3325-6434-959DBB24BF24}"/>
                </a:ext>
              </a:extLst>
            </p:cNvPr>
            <p:cNvSpPr/>
            <p:nvPr/>
          </p:nvSpPr>
          <p:spPr>
            <a:xfrm>
              <a:off x="803400" y="3314533"/>
              <a:ext cx="4446780" cy="640246"/>
            </a:xfrm>
            <a:prstGeom prst="wedgeRectCallout">
              <a:avLst>
                <a:gd name="adj1" fmla="val -17406"/>
                <a:gd name="adj2" fmla="val -8627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56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756AB-AD71-F9FA-1EEB-A83D60F67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Partially-locking linear probing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8ECB9-3DB9-AB1E-EFA1-97E5A708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41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D129FE-E45E-F928-1BFB-577D0F128433}"/>
              </a:ext>
            </a:extLst>
          </p:cNvPr>
          <p:cNvSpPr txBox="1"/>
          <p:nvPr/>
        </p:nvSpPr>
        <p:spPr>
          <a:xfrm>
            <a:off x="5596462" y="1605291"/>
            <a:ext cx="5299924" cy="4879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tableSize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node;</a:t>
            </a: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k ;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location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home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tableSize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nodeInTable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atomicCAS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[location],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LOCK );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threadfence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nodeInTable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succeeded to lock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node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createNode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threadfence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atomicExch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[location], node );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nodeInTable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LOCK 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try again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equal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check equality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nodeInTable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newNode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equal 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node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nodeInTable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B1A576-D7A7-B040-E316-C85DC91B0E5D}"/>
              </a:ext>
            </a:extLst>
          </p:cNvPr>
          <p:cNvSpPr/>
          <p:nvPr/>
        </p:nvSpPr>
        <p:spPr>
          <a:xfrm>
            <a:off x="1618256" y="2388999"/>
            <a:ext cx="409346" cy="37097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87768C-E34A-2733-E7DB-71D33C2A2D46}"/>
              </a:ext>
            </a:extLst>
          </p:cNvPr>
          <p:cNvSpPr/>
          <p:nvPr/>
        </p:nvSpPr>
        <p:spPr>
          <a:xfrm>
            <a:off x="2872205" y="2388998"/>
            <a:ext cx="409346" cy="37097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37246B-8089-E521-E94C-7862A1066507}"/>
              </a:ext>
            </a:extLst>
          </p:cNvPr>
          <p:cNvSpPr/>
          <p:nvPr/>
        </p:nvSpPr>
        <p:spPr>
          <a:xfrm>
            <a:off x="2033977" y="2388998"/>
            <a:ext cx="409346" cy="3709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704110-8045-8698-41EB-2DDD13DE3199}"/>
              </a:ext>
            </a:extLst>
          </p:cNvPr>
          <p:cNvSpPr/>
          <p:nvPr/>
        </p:nvSpPr>
        <p:spPr>
          <a:xfrm>
            <a:off x="2453091" y="2388998"/>
            <a:ext cx="409346" cy="37097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EB9269-4B8E-EC0D-F388-FC8BBFB055B5}"/>
              </a:ext>
            </a:extLst>
          </p:cNvPr>
          <p:cNvSpPr/>
          <p:nvPr/>
        </p:nvSpPr>
        <p:spPr>
          <a:xfrm>
            <a:off x="1205126" y="2388998"/>
            <a:ext cx="409346" cy="37097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E792AD-6108-F2B9-D1E9-63AFAFC3E42E}"/>
              </a:ext>
            </a:extLst>
          </p:cNvPr>
          <p:cNvSpPr/>
          <p:nvPr/>
        </p:nvSpPr>
        <p:spPr>
          <a:xfrm>
            <a:off x="795780" y="2388998"/>
            <a:ext cx="409346" cy="37097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C2F1EE8-BA78-5254-DB8C-4FF0B0E33482}"/>
              </a:ext>
            </a:extLst>
          </p:cNvPr>
          <p:cNvSpPr/>
          <p:nvPr/>
        </p:nvSpPr>
        <p:spPr>
          <a:xfrm>
            <a:off x="1331602" y="2065981"/>
            <a:ext cx="144773" cy="20291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20FAC9-7A94-C148-3AE5-3E23E6C23148}"/>
              </a:ext>
            </a:extLst>
          </p:cNvPr>
          <p:cNvSpPr txBox="1"/>
          <p:nvPr/>
        </p:nvSpPr>
        <p:spPr>
          <a:xfrm>
            <a:off x="1121306" y="1726271"/>
            <a:ext cx="828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332A5B-0FBC-EA29-4177-8E3245DC7A5C}"/>
              </a:ext>
            </a:extLst>
          </p:cNvPr>
          <p:cNvSpPr/>
          <p:nvPr/>
        </p:nvSpPr>
        <p:spPr>
          <a:xfrm>
            <a:off x="1989986" y="2331720"/>
            <a:ext cx="509374" cy="472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E95CAC-AB54-0F6C-05BF-05602470D7E7}"/>
              </a:ext>
            </a:extLst>
          </p:cNvPr>
          <p:cNvSpPr/>
          <p:nvPr/>
        </p:nvSpPr>
        <p:spPr>
          <a:xfrm>
            <a:off x="6215048" y="3104899"/>
            <a:ext cx="3043251" cy="6365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E2AC25-2196-F776-2519-152F1A384156}"/>
              </a:ext>
            </a:extLst>
          </p:cNvPr>
          <p:cNvCxnSpPr/>
          <p:nvPr/>
        </p:nvCxnSpPr>
        <p:spPr>
          <a:xfrm>
            <a:off x="1331602" y="2918460"/>
            <a:ext cx="9070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C50DBF-8387-FFBA-2ACF-1B501CDD31D0}"/>
              </a:ext>
            </a:extLst>
          </p:cNvPr>
          <p:cNvSpPr txBox="1"/>
          <p:nvPr/>
        </p:nvSpPr>
        <p:spPr>
          <a:xfrm>
            <a:off x="917699" y="3459313"/>
            <a:ext cx="4048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Allocate a node, and set node to the table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6ED66FA9-2042-3325-6434-959DBB24BF24}"/>
              </a:ext>
            </a:extLst>
          </p:cNvPr>
          <p:cNvSpPr/>
          <p:nvPr/>
        </p:nvSpPr>
        <p:spPr>
          <a:xfrm>
            <a:off x="803400" y="3314533"/>
            <a:ext cx="4446780" cy="640246"/>
          </a:xfrm>
          <a:prstGeom prst="wedgeRectCallout">
            <a:avLst>
              <a:gd name="adj1" fmla="val -17406"/>
              <a:gd name="adj2" fmla="val -862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FB61C-BF01-4349-E84E-CA0C99DBB863}"/>
              </a:ext>
            </a:extLst>
          </p:cNvPr>
          <p:cNvSpPr txBox="1"/>
          <p:nvPr/>
        </p:nvSpPr>
        <p:spPr>
          <a:xfrm>
            <a:off x="997819" y="6101112"/>
            <a:ext cx="396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This is a code for ITS environment</a:t>
            </a:r>
          </a:p>
        </p:txBody>
      </p:sp>
    </p:spTree>
    <p:extLst>
      <p:ext uri="{BB962C8B-B14F-4D97-AF65-F5344CB8AC3E}">
        <p14:creationId xmlns:p14="http://schemas.microsoft.com/office/powerpoint/2010/main" val="157006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FD06-28EF-8BAF-408C-29A8526D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4143374" cy="1260000"/>
          </a:xfrm>
        </p:spPr>
        <p:txBody>
          <a:bodyPr/>
          <a:lstStyle/>
          <a:p>
            <a:r>
              <a:rPr lang="en-US" dirty="0"/>
              <a:t>How Small is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73B38-1639-B2D9-829A-BD2998A5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42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DDDCBE-9708-FDD5-1085-606046F3C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335" y="1961264"/>
            <a:ext cx="5352064" cy="309651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457C43B-C2DB-1D3A-5FCA-59B3C7EE8726}"/>
              </a:ext>
            </a:extLst>
          </p:cNvPr>
          <p:cNvGrpSpPr/>
          <p:nvPr/>
        </p:nvGrpSpPr>
        <p:grpSpPr>
          <a:xfrm>
            <a:off x="8414045" y="1137610"/>
            <a:ext cx="4006555" cy="1260000"/>
            <a:chOff x="6108995" y="575635"/>
            <a:chExt cx="4006555" cy="1260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E3AD1C-E6CC-758E-45DC-0A2F714CF135}"/>
                </a:ext>
              </a:extLst>
            </p:cNvPr>
            <p:cNvSpPr/>
            <p:nvPr/>
          </p:nvSpPr>
          <p:spPr>
            <a:xfrm>
              <a:off x="6108995" y="575635"/>
              <a:ext cx="3581105" cy="12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BA1B9EC1-6821-9EF0-B75C-2405258A23A3}"/>
                    </a:ext>
                  </a:extLst>
                </p:cNvPr>
                <p:cNvSpPr txBox="1">
                  <a:spLocks/>
                </p:cNvSpPr>
                <p:nvPr/>
              </p:nvSpPr>
              <p:spPr bwMode="white">
                <a:xfrm>
                  <a:off x="6189468" y="609598"/>
                  <a:ext cx="3926082" cy="118062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rmAutofit/>
                </a:bodyPr>
                <a:lstStyle>
                  <a:lvl1pPr marL="285750" indent="-28575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8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6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2pPr>
                  <a:lvl3pPr marL="1200150" indent="-28575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4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3pPr>
                  <a:lvl4pPr marL="1543050" indent="-17145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4pPr>
                  <a:lvl5pPr marL="2000250" indent="-17145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dirty="0"/>
                    <a:t>Asian Dragon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8192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Resolution</a:t>
                  </a:r>
                </a:p>
                <a:p>
                  <a:r>
                    <a:rPr lang="en-US" dirty="0"/>
                    <a:t>55M voxels</a:t>
                  </a:r>
                </a:p>
              </p:txBody>
            </p:sp>
          </mc:Choice>
          <mc:Fallback xmlns="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BA1B9EC1-6821-9EF0-B75C-2405258A23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white">
                <a:xfrm>
                  <a:off x="6189468" y="609598"/>
                  <a:ext cx="3926082" cy="1180629"/>
                </a:xfrm>
                <a:prstGeom prst="rect">
                  <a:avLst/>
                </a:prstGeom>
                <a:blipFill>
                  <a:blip r:embed="rId3"/>
                  <a:stretch>
                    <a:fillRect l="-1240" t="-2577" b="-7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13954-B6E0-8513-1DDF-10284FD07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955M bytes for naive octree</a:t>
            </a:r>
          </a:p>
          <a:p>
            <a:r>
              <a:rPr lang="en-US" b="1" dirty="0">
                <a:solidFill>
                  <a:srgbClr val="FFFF00"/>
                </a:solidFill>
              </a:rPr>
              <a:t>61M bytes for a compressed octree </a:t>
            </a:r>
            <a:r>
              <a:rPr lang="en-US" b="1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5G bytes with </a:t>
            </a:r>
            <a:r>
              <a:rPr lang="en-US" dirty="0" err="1"/>
              <a:t>Embree</a:t>
            </a:r>
            <a:r>
              <a:rPr lang="en-US" dirty="0"/>
              <a:t>(4.1.0) </a:t>
            </a:r>
            <a:r>
              <a:rPr lang="en-US" dirty="0" err="1"/>
              <a:t>UserGeometry</a:t>
            </a:r>
            <a:endParaRPr lang="en-US" dirty="0"/>
          </a:p>
          <a:p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6FE66A-12DA-EC79-A555-1F69FC86F924}"/>
              </a:ext>
            </a:extLst>
          </p:cNvPr>
          <p:cNvSpPr txBox="1"/>
          <p:nvPr/>
        </p:nvSpPr>
        <p:spPr>
          <a:xfrm>
            <a:off x="1214438" y="3866395"/>
            <a:ext cx="3500437" cy="1540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OctreeNode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BD1E02-4927-4647-9AD2-18F48AB09947}"/>
              </a:ext>
            </a:extLst>
          </p:cNvPr>
          <p:cNvSpPr txBox="1"/>
          <p:nvPr/>
        </p:nvSpPr>
        <p:spPr>
          <a:xfrm>
            <a:off x="1138238" y="5483424"/>
            <a:ext cx="3819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Stupidly simple representation for both octree</a:t>
            </a:r>
          </a:p>
        </p:txBody>
      </p:sp>
    </p:spTree>
    <p:extLst>
      <p:ext uri="{BB962C8B-B14F-4D97-AF65-F5344CB8AC3E}">
        <p14:creationId xmlns:p14="http://schemas.microsoft.com/office/powerpoint/2010/main" val="3288751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BC1C9-11C5-8E41-8728-340E2266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Traversal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522FE-5118-35E8-6F21-1264C2C0B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B3E17-0B58-C6D0-BE0C-3F901A71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662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92580-B1A4-BEDA-DC61-103B9FB7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9D5A8-C8EE-A324-9766-0A126D272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John </a:t>
            </a:r>
            <a:r>
              <a:rPr lang="en-US" dirty="0" err="1"/>
              <a:t>Amanatides</a:t>
            </a:r>
            <a:r>
              <a:rPr lang="ja-JP" altLang="en-US" dirty="0"/>
              <a:t> </a:t>
            </a:r>
            <a:r>
              <a:rPr lang="en-US" altLang="ja-JP" dirty="0"/>
              <a:t>and</a:t>
            </a:r>
            <a:r>
              <a:rPr lang="ja-JP" altLang="en-US" dirty="0"/>
              <a:t> </a:t>
            </a:r>
            <a:r>
              <a:rPr lang="en-US" dirty="0"/>
              <a:t>Andrew Woo,</a:t>
            </a:r>
            <a:r>
              <a:rPr lang="ja-JP" altLang="en-US" dirty="0"/>
              <a:t> </a:t>
            </a:r>
            <a:r>
              <a:rPr lang="en-US" altLang="ja-JP" dirty="0"/>
              <a:t>“</a:t>
            </a:r>
            <a:r>
              <a:rPr lang="en-US" dirty="0"/>
              <a:t>A Fast Voxel Traversal Algorithm”</a:t>
            </a:r>
          </a:p>
          <a:p>
            <a:pPr lvl="1"/>
            <a:r>
              <a:rPr lang="en-US" dirty="0"/>
              <a:t>For uniform grid</a:t>
            </a:r>
          </a:p>
          <a:p>
            <a:r>
              <a:rPr lang="en-US" dirty="0"/>
              <a:t>Mark Agate, Richard L. </a:t>
            </a:r>
            <a:r>
              <a:rPr lang="en-US" dirty="0" err="1"/>
              <a:t>Grimsdale</a:t>
            </a:r>
            <a:r>
              <a:rPr lang="en-US" dirty="0"/>
              <a:t> and Paul F. Lister, “The HERO Algorithm for Ray-Tracing Octrees”</a:t>
            </a:r>
          </a:p>
          <a:p>
            <a:r>
              <a:rPr lang="en-US" dirty="0"/>
              <a:t>J. </a:t>
            </a:r>
            <a:r>
              <a:rPr lang="en-US" dirty="0" err="1"/>
              <a:t>Revelles</a:t>
            </a:r>
            <a:r>
              <a:rPr lang="en-US" dirty="0"/>
              <a:t>, C. Urena, M. </a:t>
            </a:r>
            <a:r>
              <a:rPr lang="en-US" dirty="0" err="1"/>
              <a:t>Lastra</a:t>
            </a:r>
            <a:r>
              <a:rPr lang="en-US" dirty="0"/>
              <a:t>, “An Efficient Parametric Algorithm for Octree Traversal”</a:t>
            </a:r>
          </a:p>
          <a:p>
            <a:pPr lvl="1"/>
            <a:r>
              <a:rPr lang="en-US" dirty="0"/>
              <a:t>The HERO Algorithm is simplified</a:t>
            </a:r>
          </a:p>
          <a:p>
            <a:pPr lvl="1"/>
            <a:r>
              <a:rPr lang="en-US" dirty="0"/>
              <a:t>Easier explanation: https://chiranjivi.tripod.com/octrav.html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F4F23-BA21-36F2-B4CA-85C29704D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3525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D9978-BFD3-46D6-6FB6-14AA99DD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Octree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DE9A7-2BB4-2E3C-AF43-44111F6D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2140908" cy="541090"/>
          </a:xfrm>
        </p:spPr>
        <p:txBody>
          <a:bodyPr/>
          <a:lstStyle/>
          <a:p>
            <a:r>
              <a:rPr lang="en-US" dirty="0"/>
              <a:t>Slab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A22EB-47C7-E040-B748-D1BF94F6E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45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6B2BB5-8AFC-6AA4-357C-B5FD2AC9EAB1}"/>
              </a:ext>
            </a:extLst>
          </p:cNvPr>
          <p:cNvSpPr/>
          <p:nvPr/>
        </p:nvSpPr>
        <p:spPr>
          <a:xfrm>
            <a:off x="3436268" y="3333405"/>
            <a:ext cx="1637607" cy="163760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CC9427-C6A4-9E0D-B5BC-32FEEC10016C}"/>
              </a:ext>
            </a:extLst>
          </p:cNvPr>
          <p:cNvCxnSpPr/>
          <p:nvPr/>
        </p:nvCxnSpPr>
        <p:spPr>
          <a:xfrm>
            <a:off x="3444581" y="2410691"/>
            <a:ext cx="0" cy="348303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8B5FD1-9D1B-D9FE-0624-9E485187DAD4}"/>
              </a:ext>
            </a:extLst>
          </p:cNvPr>
          <p:cNvCxnSpPr/>
          <p:nvPr/>
        </p:nvCxnSpPr>
        <p:spPr>
          <a:xfrm>
            <a:off x="5084959" y="2405149"/>
            <a:ext cx="0" cy="348303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857D58-8605-529C-1C41-4F9B5527B5B3}"/>
              </a:ext>
            </a:extLst>
          </p:cNvPr>
          <p:cNvCxnSpPr>
            <a:cxnSpLocks/>
          </p:cNvCxnSpPr>
          <p:nvPr/>
        </p:nvCxnSpPr>
        <p:spPr>
          <a:xfrm flipV="1">
            <a:off x="2618537" y="2323028"/>
            <a:ext cx="3249203" cy="2639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9C19EC1-EFFD-E146-CFEF-833A715B4305}"/>
              </a:ext>
            </a:extLst>
          </p:cNvPr>
          <p:cNvSpPr/>
          <p:nvPr/>
        </p:nvSpPr>
        <p:spPr>
          <a:xfrm>
            <a:off x="4989362" y="2870664"/>
            <a:ext cx="191192" cy="191192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26B4B9-08A5-190B-32FD-76026C760B92}"/>
                  </a:ext>
                </a:extLst>
              </p:cNvPr>
              <p:cNvSpPr txBox="1"/>
              <p:nvPr/>
            </p:nvSpPr>
            <p:spPr>
              <a:xfrm>
                <a:off x="2228455" y="5136253"/>
                <a:ext cx="706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26B4B9-08A5-190B-32FD-76026C760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5" y="5136253"/>
                <a:ext cx="706924" cy="276999"/>
              </a:xfrm>
              <a:prstGeom prst="rect">
                <a:avLst/>
              </a:prstGeom>
              <a:blipFill>
                <a:blip r:embed="rId2"/>
                <a:stretch>
                  <a:fillRect l="-8621" t="-2222" r="-775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ADE0EC-B8FD-AF5F-2F45-30EDB43EFA86}"/>
                  </a:ext>
                </a:extLst>
              </p:cNvPr>
              <p:cNvSpPr txBox="1"/>
              <p:nvPr/>
            </p:nvSpPr>
            <p:spPr>
              <a:xfrm>
                <a:off x="2511461" y="4034082"/>
                <a:ext cx="9224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ADE0EC-B8FD-AF5F-2F45-30EDB43EF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461" y="4034082"/>
                <a:ext cx="922432" cy="276999"/>
              </a:xfrm>
              <a:prstGeom prst="rect">
                <a:avLst/>
              </a:prstGeom>
              <a:blipFill>
                <a:blip r:embed="rId3"/>
                <a:stretch>
                  <a:fillRect l="-6623" t="-2222" r="-728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D4D0B4-BD3A-7730-0688-06253F6518EA}"/>
                  </a:ext>
                </a:extLst>
              </p:cNvPr>
              <p:cNvSpPr txBox="1"/>
              <p:nvPr/>
            </p:nvSpPr>
            <p:spPr>
              <a:xfrm>
                <a:off x="5215195" y="2910262"/>
                <a:ext cx="925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D4D0B4-BD3A-7730-0688-06253F651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195" y="2910262"/>
                <a:ext cx="925638" cy="276999"/>
              </a:xfrm>
              <a:prstGeom prst="rect">
                <a:avLst/>
              </a:prstGeom>
              <a:blipFill>
                <a:blip r:embed="rId4"/>
                <a:stretch>
                  <a:fillRect l="-5960" r="-7285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3072F5-ADDB-B723-0FF7-578A396E09DB}"/>
                  </a:ext>
                </a:extLst>
              </p:cNvPr>
              <p:cNvSpPr txBox="1"/>
              <p:nvPr/>
            </p:nvSpPr>
            <p:spPr>
              <a:xfrm>
                <a:off x="3330139" y="1987122"/>
                <a:ext cx="2750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3072F5-ADDB-B723-0FF7-578A396E0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139" y="1987122"/>
                <a:ext cx="275012" cy="276999"/>
              </a:xfrm>
              <a:prstGeom prst="rect">
                <a:avLst/>
              </a:prstGeom>
              <a:blipFill>
                <a:blip r:embed="rId5"/>
                <a:stretch>
                  <a:fillRect l="-13333" r="-1111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E3DFD5-65B9-7736-3691-3F9BAD7643B5}"/>
                  </a:ext>
                </a:extLst>
              </p:cNvPr>
              <p:cNvSpPr txBox="1"/>
              <p:nvPr/>
            </p:nvSpPr>
            <p:spPr>
              <a:xfrm>
                <a:off x="4966921" y="1987122"/>
                <a:ext cx="2750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E3DFD5-65B9-7736-3691-3F9BAD764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921" y="1987122"/>
                <a:ext cx="275012" cy="276999"/>
              </a:xfrm>
              <a:prstGeom prst="rect">
                <a:avLst/>
              </a:prstGeom>
              <a:blipFill>
                <a:blip r:embed="rId6"/>
                <a:stretch>
                  <a:fillRect l="-13333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F308BF-3226-E0DA-100B-4A8C9FCD9BC6}"/>
                  </a:ext>
                </a:extLst>
              </p:cNvPr>
              <p:cNvSpPr txBox="1"/>
              <p:nvPr/>
            </p:nvSpPr>
            <p:spPr>
              <a:xfrm>
                <a:off x="1059874" y="2722872"/>
                <a:ext cx="1271849" cy="495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F308BF-3226-E0DA-100B-4A8C9FCD9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874" y="2722872"/>
                <a:ext cx="1271849" cy="495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116D00D-2FA5-023C-2399-CC9FD4934547}"/>
                  </a:ext>
                </a:extLst>
              </p:cNvPr>
              <p:cNvSpPr txBox="1"/>
              <p:nvPr/>
            </p:nvSpPr>
            <p:spPr>
              <a:xfrm>
                <a:off x="1066801" y="3395775"/>
                <a:ext cx="1271849" cy="495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116D00D-2FA5-023C-2399-CC9FD4934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1" y="3395775"/>
                <a:ext cx="1271849" cy="495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26CDE28D-C891-7065-9C32-F3251E223CB7}"/>
              </a:ext>
            </a:extLst>
          </p:cNvPr>
          <p:cNvSpPr/>
          <p:nvPr/>
        </p:nvSpPr>
        <p:spPr>
          <a:xfrm>
            <a:off x="7593977" y="3230393"/>
            <a:ext cx="1637607" cy="163760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CBEFBE-1EE9-7C5D-78FB-E792073AA8E0}"/>
              </a:ext>
            </a:extLst>
          </p:cNvPr>
          <p:cNvCxnSpPr>
            <a:cxnSpLocks/>
          </p:cNvCxnSpPr>
          <p:nvPr/>
        </p:nvCxnSpPr>
        <p:spPr>
          <a:xfrm flipH="1">
            <a:off x="6435645" y="3227622"/>
            <a:ext cx="348975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D7A7F-FFA9-E94D-2718-C18C1ECA3104}"/>
              </a:ext>
            </a:extLst>
          </p:cNvPr>
          <p:cNvCxnSpPr>
            <a:cxnSpLocks/>
          </p:cNvCxnSpPr>
          <p:nvPr/>
        </p:nvCxnSpPr>
        <p:spPr>
          <a:xfrm>
            <a:off x="6435645" y="4870771"/>
            <a:ext cx="358980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8B62F3-EBF1-49F0-B5B2-665436AFB7E7}"/>
              </a:ext>
            </a:extLst>
          </p:cNvPr>
          <p:cNvCxnSpPr>
            <a:cxnSpLocks/>
          </p:cNvCxnSpPr>
          <p:nvPr/>
        </p:nvCxnSpPr>
        <p:spPr>
          <a:xfrm flipV="1">
            <a:off x="6435645" y="2220016"/>
            <a:ext cx="3589804" cy="2916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433D0F9A-9AAC-AD8A-AFFE-B6996A13B5C7}"/>
              </a:ext>
            </a:extLst>
          </p:cNvPr>
          <p:cNvSpPr/>
          <p:nvPr/>
        </p:nvSpPr>
        <p:spPr>
          <a:xfrm>
            <a:off x="6675421" y="4776561"/>
            <a:ext cx="191192" cy="191192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8F832A0-A02E-E4B6-057E-75B78C3426A6}"/>
                  </a:ext>
                </a:extLst>
              </p:cNvPr>
              <p:cNvSpPr txBox="1"/>
              <p:nvPr/>
            </p:nvSpPr>
            <p:spPr>
              <a:xfrm>
                <a:off x="6634929" y="5020446"/>
                <a:ext cx="927242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8F832A0-A02E-E4B6-057E-75B78C342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929" y="5020446"/>
                <a:ext cx="927242" cy="302455"/>
              </a:xfrm>
              <a:prstGeom prst="rect">
                <a:avLst/>
              </a:prstGeom>
              <a:blipFill>
                <a:blip r:embed="rId9"/>
                <a:stretch>
                  <a:fillRect l="-5882" r="-653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70521F-D7E7-80E5-9704-20E54E403A05}"/>
                  </a:ext>
                </a:extLst>
              </p:cNvPr>
              <p:cNvSpPr txBox="1"/>
              <p:nvPr/>
            </p:nvSpPr>
            <p:spPr>
              <a:xfrm>
                <a:off x="8009183" y="2806409"/>
                <a:ext cx="927242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70521F-D7E7-80E5-9704-20E54E403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183" y="2806409"/>
                <a:ext cx="927242" cy="302455"/>
              </a:xfrm>
              <a:prstGeom prst="rect">
                <a:avLst/>
              </a:prstGeom>
              <a:blipFill>
                <a:blip r:embed="rId10"/>
                <a:stretch>
                  <a:fillRect l="-5921" r="-6579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854F25-CFA7-5CBD-C33E-D2211B055BB2}"/>
                  </a:ext>
                </a:extLst>
              </p:cNvPr>
              <p:cNvSpPr txBox="1"/>
              <p:nvPr/>
            </p:nvSpPr>
            <p:spPr>
              <a:xfrm>
                <a:off x="10145702" y="4685573"/>
                <a:ext cx="276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854F25-CFA7-5CBD-C33E-D2211B055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702" y="4685573"/>
                <a:ext cx="276679" cy="276999"/>
              </a:xfrm>
              <a:prstGeom prst="rect">
                <a:avLst/>
              </a:prstGeom>
              <a:blipFill>
                <a:blip r:embed="rId11"/>
                <a:stretch>
                  <a:fillRect l="-21739" r="-869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365A1D00-B5CF-ACC7-EE7D-3E674CBF309A}"/>
              </a:ext>
            </a:extLst>
          </p:cNvPr>
          <p:cNvSpPr/>
          <p:nvPr/>
        </p:nvSpPr>
        <p:spPr>
          <a:xfrm>
            <a:off x="8681558" y="3141724"/>
            <a:ext cx="191192" cy="191192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9B239E-7624-903C-7932-456040DFA9C4}"/>
              </a:ext>
            </a:extLst>
          </p:cNvPr>
          <p:cNvSpPr/>
          <p:nvPr/>
        </p:nvSpPr>
        <p:spPr>
          <a:xfrm>
            <a:off x="3348984" y="4206242"/>
            <a:ext cx="191192" cy="191192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8AEA16-4389-8571-DF36-83826DE846EE}"/>
                  </a:ext>
                </a:extLst>
              </p:cNvPr>
              <p:cNvSpPr txBox="1"/>
              <p:nvPr/>
            </p:nvSpPr>
            <p:spPr>
              <a:xfrm>
                <a:off x="10130381" y="3048761"/>
                <a:ext cx="271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8AEA16-4389-8571-DF36-83826DE84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381" y="3048761"/>
                <a:ext cx="271356" cy="276999"/>
              </a:xfrm>
              <a:prstGeom prst="rect">
                <a:avLst/>
              </a:prstGeom>
              <a:blipFill>
                <a:blip r:embed="rId12"/>
                <a:stretch>
                  <a:fillRect l="-22727" r="-909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029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D9978-BFD3-46D6-6FB6-14AA99DD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Octree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DE9A7-2BB4-2E3C-AF43-44111F6D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2140908" cy="541090"/>
          </a:xfrm>
        </p:spPr>
        <p:txBody>
          <a:bodyPr/>
          <a:lstStyle/>
          <a:p>
            <a:r>
              <a:rPr lang="en-US" dirty="0"/>
              <a:t>Slab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A22EB-47C7-E040-B748-D1BF94F6E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46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6B2BB5-8AFC-6AA4-357C-B5FD2AC9EAB1}"/>
              </a:ext>
            </a:extLst>
          </p:cNvPr>
          <p:cNvSpPr/>
          <p:nvPr/>
        </p:nvSpPr>
        <p:spPr>
          <a:xfrm>
            <a:off x="4832806" y="3291841"/>
            <a:ext cx="1637607" cy="163760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CC9427-C6A4-9E0D-B5BC-32FEEC10016C}"/>
              </a:ext>
            </a:extLst>
          </p:cNvPr>
          <p:cNvCxnSpPr/>
          <p:nvPr/>
        </p:nvCxnSpPr>
        <p:spPr>
          <a:xfrm>
            <a:off x="4841119" y="2369127"/>
            <a:ext cx="0" cy="348303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8B5FD1-9D1B-D9FE-0624-9E485187DAD4}"/>
              </a:ext>
            </a:extLst>
          </p:cNvPr>
          <p:cNvCxnSpPr/>
          <p:nvPr/>
        </p:nvCxnSpPr>
        <p:spPr>
          <a:xfrm>
            <a:off x="6481497" y="2363585"/>
            <a:ext cx="0" cy="348303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857D58-8605-529C-1C41-4F9B5527B5B3}"/>
              </a:ext>
            </a:extLst>
          </p:cNvPr>
          <p:cNvCxnSpPr>
            <a:cxnSpLocks/>
          </p:cNvCxnSpPr>
          <p:nvPr/>
        </p:nvCxnSpPr>
        <p:spPr>
          <a:xfrm flipV="1">
            <a:off x="4015075" y="2281464"/>
            <a:ext cx="3249203" cy="2639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9C19EC1-EFFD-E146-CFEF-833A715B4305}"/>
              </a:ext>
            </a:extLst>
          </p:cNvPr>
          <p:cNvSpPr/>
          <p:nvPr/>
        </p:nvSpPr>
        <p:spPr>
          <a:xfrm>
            <a:off x="5919175" y="3200575"/>
            <a:ext cx="191192" cy="191192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26B4B9-08A5-190B-32FD-76026C760B92}"/>
                  </a:ext>
                </a:extLst>
              </p:cNvPr>
              <p:cNvSpPr txBox="1"/>
              <p:nvPr/>
            </p:nvSpPr>
            <p:spPr>
              <a:xfrm>
                <a:off x="3624993" y="5094689"/>
                <a:ext cx="706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26B4B9-08A5-190B-32FD-76026C760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993" y="5094689"/>
                <a:ext cx="706924" cy="276999"/>
              </a:xfrm>
              <a:prstGeom prst="rect">
                <a:avLst/>
              </a:prstGeom>
              <a:blipFill>
                <a:blip r:embed="rId2"/>
                <a:stretch>
                  <a:fillRect l="-8621" t="-2222" r="-775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ADE0EC-B8FD-AF5F-2F45-30EDB43EFA86}"/>
                  </a:ext>
                </a:extLst>
              </p:cNvPr>
              <p:cNvSpPr txBox="1"/>
              <p:nvPr/>
            </p:nvSpPr>
            <p:spPr>
              <a:xfrm>
                <a:off x="2475351" y="3943741"/>
                <a:ext cx="2299284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𝒍𝒎𝒂𝒙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ADE0EC-B8FD-AF5F-2F45-30EDB43EF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351" y="3943741"/>
                <a:ext cx="2299284" cy="302455"/>
              </a:xfrm>
              <a:prstGeom prst="rect">
                <a:avLst/>
              </a:prstGeom>
              <a:blipFill>
                <a:blip r:embed="rId3"/>
                <a:stretch>
                  <a:fillRect l="-1061" r="-3714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3072F5-ADDB-B723-0FF7-578A396E09DB}"/>
                  </a:ext>
                </a:extLst>
              </p:cNvPr>
              <p:cNvSpPr txBox="1"/>
              <p:nvPr/>
            </p:nvSpPr>
            <p:spPr>
              <a:xfrm>
                <a:off x="4726677" y="1945558"/>
                <a:ext cx="2750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3072F5-ADDB-B723-0FF7-578A396E0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677" y="1945558"/>
                <a:ext cx="275012" cy="276999"/>
              </a:xfrm>
              <a:prstGeom prst="rect">
                <a:avLst/>
              </a:prstGeom>
              <a:blipFill>
                <a:blip r:embed="rId4"/>
                <a:stretch>
                  <a:fillRect l="-13333" r="-1111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E3DFD5-65B9-7736-3691-3F9BAD7643B5}"/>
                  </a:ext>
                </a:extLst>
              </p:cNvPr>
              <p:cNvSpPr txBox="1"/>
              <p:nvPr/>
            </p:nvSpPr>
            <p:spPr>
              <a:xfrm>
                <a:off x="6363459" y="1945558"/>
                <a:ext cx="2750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E3DFD5-65B9-7736-3691-3F9BAD764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459" y="1945558"/>
                <a:ext cx="275012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CBEFBE-1EE9-7C5D-78FB-E792073AA8E0}"/>
              </a:ext>
            </a:extLst>
          </p:cNvPr>
          <p:cNvCxnSpPr>
            <a:cxnSpLocks/>
          </p:cNvCxnSpPr>
          <p:nvPr/>
        </p:nvCxnSpPr>
        <p:spPr>
          <a:xfrm flipH="1">
            <a:off x="4145698" y="3281308"/>
            <a:ext cx="3105886" cy="831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D7A7F-FFA9-E94D-2718-C18C1ECA3104}"/>
              </a:ext>
            </a:extLst>
          </p:cNvPr>
          <p:cNvCxnSpPr>
            <a:cxnSpLocks/>
          </p:cNvCxnSpPr>
          <p:nvPr/>
        </p:nvCxnSpPr>
        <p:spPr>
          <a:xfrm>
            <a:off x="4155533" y="4924457"/>
            <a:ext cx="310874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854F25-CFA7-5CBD-C33E-D2211B055BB2}"/>
                  </a:ext>
                </a:extLst>
              </p:cNvPr>
              <p:cNvSpPr txBox="1"/>
              <p:nvPr/>
            </p:nvSpPr>
            <p:spPr>
              <a:xfrm>
                <a:off x="7435753" y="4743762"/>
                <a:ext cx="276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854F25-CFA7-5CBD-C33E-D2211B055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753" y="4743762"/>
                <a:ext cx="276679" cy="276999"/>
              </a:xfrm>
              <a:prstGeom prst="rect">
                <a:avLst/>
              </a:prstGeom>
              <a:blipFill>
                <a:blip r:embed="rId6"/>
                <a:stretch>
                  <a:fillRect l="-22222" r="-8889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6A9B239E-7624-903C-7932-456040DFA9C4}"/>
              </a:ext>
            </a:extLst>
          </p:cNvPr>
          <p:cNvSpPr/>
          <p:nvPr/>
        </p:nvSpPr>
        <p:spPr>
          <a:xfrm>
            <a:off x="4745522" y="4164678"/>
            <a:ext cx="191192" cy="191192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8AEA16-4389-8571-DF36-83826DE846EE}"/>
                  </a:ext>
                </a:extLst>
              </p:cNvPr>
              <p:cNvSpPr txBox="1"/>
              <p:nvPr/>
            </p:nvSpPr>
            <p:spPr>
              <a:xfrm>
                <a:off x="7420432" y="3106950"/>
                <a:ext cx="271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8AEA16-4389-8571-DF36-83826DE84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432" y="3106950"/>
                <a:ext cx="271356" cy="276999"/>
              </a:xfrm>
              <a:prstGeom prst="rect">
                <a:avLst/>
              </a:prstGeom>
              <a:blipFill>
                <a:blip r:embed="rId7"/>
                <a:stretch>
                  <a:fillRect l="-22222" r="-888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806A8B1-5B76-3373-061B-3ED96DBF5685}"/>
                  </a:ext>
                </a:extLst>
              </p:cNvPr>
              <p:cNvSpPr txBox="1"/>
              <p:nvPr/>
            </p:nvSpPr>
            <p:spPr>
              <a:xfrm>
                <a:off x="5869299" y="3361710"/>
                <a:ext cx="2287293" cy="30245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𝒖𝒎𝒊𝒏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𝒎𝒊𝒏</m:t>
                      </m:r>
                      <m:r>
                        <a:rPr 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806A8B1-5B76-3373-061B-3ED96DBF5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299" y="3361710"/>
                <a:ext cx="2287293" cy="3024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414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F502-AC8D-7B55-5415-B10C9EC1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Voxel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B460D-F78E-77CE-6DC9-2E40BB48C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2"/>
            <a:ext cx="4035828" cy="516152"/>
          </a:xfrm>
        </p:spPr>
        <p:txBody>
          <a:bodyPr/>
          <a:lstStyle/>
          <a:p>
            <a:r>
              <a:rPr lang="en-US" dirty="0"/>
              <a:t>The first crossed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5D8E1-BB68-F0BC-8F0F-ADE53D52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47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5BE157-D0A4-E657-E4F2-0DB1BDE4191C}"/>
              </a:ext>
            </a:extLst>
          </p:cNvPr>
          <p:cNvSpPr/>
          <p:nvPr/>
        </p:nvSpPr>
        <p:spPr>
          <a:xfrm>
            <a:off x="2114701" y="3153617"/>
            <a:ext cx="2591846" cy="259184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E45F62-B2E5-B577-20A5-58B06A528922}"/>
              </a:ext>
            </a:extLst>
          </p:cNvPr>
          <p:cNvCxnSpPr>
            <a:cxnSpLocks/>
          </p:cNvCxnSpPr>
          <p:nvPr/>
        </p:nvCxnSpPr>
        <p:spPr>
          <a:xfrm>
            <a:off x="3434164" y="2903083"/>
            <a:ext cx="0" cy="359293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FEFD7F1-7887-F0F0-9699-D20A3897308E}"/>
              </a:ext>
            </a:extLst>
          </p:cNvPr>
          <p:cNvCxnSpPr>
            <a:cxnSpLocks/>
          </p:cNvCxnSpPr>
          <p:nvPr/>
        </p:nvCxnSpPr>
        <p:spPr>
          <a:xfrm flipH="1">
            <a:off x="1804896" y="4507145"/>
            <a:ext cx="310224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B50DCD-E82B-C9D5-DFE2-7C03750AB274}"/>
              </a:ext>
            </a:extLst>
          </p:cNvPr>
          <p:cNvCxnSpPr>
            <a:cxnSpLocks/>
          </p:cNvCxnSpPr>
          <p:nvPr/>
        </p:nvCxnSpPr>
        <p:spPr>
          <a:xfrm flipV="1">
            <a:off x="1874280" y="3653757"/>
            <a:ext cx="3446902" cy="3022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2764887B-D2E4-F44D-925E-AFC3CBE9688A}"/>
              </a:ext>
            </a:extLst>
          </p:cNvPr>
          <p:cNvSpPr/>
          <p:nvPr/>
        </p:nvSpPr>
        <p:spPr>
          <a:xfrm>
            <a:off x="3332345" y="5215133"/>
            <a:ext cx="203637" cy="20363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DEC6E18-B421-B6B8-A2A2-FA577FAA0493}"/>
              </a:ext>
            </a:extLst>
          </p:cNvPr>
          <p:cNvCxnSpPr>
            <a:cxnSpLocks/>
          </p:cNvCxnSpPr>
          <p:nvPr/>
        </p:nvCxnSpPr>
        <p:spPr>
          <a:xfrm>
            <a:off x="2123549" y="2903083"/>
            <a:ext cx="0" cy="366151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49B447-4336-A364-A85E-70BC45B35EEE}"/>
              </a:ext>
            </a:extLst>
          </p:cNvPr>
          <p:cNvCxnSpPr>
            <a:cxnSpLocks/>
          </p:cNvCxnSpPr>
          <p:nvPr/>
        </p:nvCxnSpPr>
        <p:spPr>
          <a:xfrm>
            <a:off x="4704116" y="2903083"/>
            <a:ext cx="0" cy="359293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F86196-F9E8-FC39-0C4D-4CADE58DE61D}"/>
                  </a:ext>
                </a:extLst>
              </p:cNvPr>
              <p:cNvSpPr txBox="1"/>
              <p:nvPr/>
            </p:nvSpPr>
            <p:spPr>
              <a:xfrm>
                <a:off x="2009107" y="2385754"/>
                <a:ext cx="2750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F86196-F9E8-FC39-0C4D-4CADE58DE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107" y="2385754"/>
                <a:ext cx="275012" cy="276999"/>
              </a:xfrm>
              <a:prstGeom prst="rect">
                <a:avLst/>
              </a:prstGeom>
              <a:blipFill>
                <a:blip r:embed="rId2"/>
                <a:stretch>
                  <a:fillRect l="-13333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A37690A-72F3-3EE0-78A3-B6C3D932A631}"/>
                  </a:ext>
                </a:extLst>
              </p:cNvPr>
              <p:cNvSpPr txBox="1"/>
              <p:nvPr/>
            </p:nvSpPr>
            <p:spPr>
              <a:xfrm>
                <a:off x="4585227" y="2385754"/>
                <a:ext cx="2750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A37690A-72F3-3EE0-78A3-B6C3D932A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227" y="2385754"/>
                <a:ext cx="275012" cy="276999"/>
              </a:xfrm>
              <a:prstGeom prst="rect">
                <a:avLst/>
              </a:prstGeom>
              <a:blipFill>
                <a:blip r:embed="rId3"/>
                <a:stretch>
                  <a:fillRect l="-13333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C3A5463D-0181-75C1-1EA2-9ACDA5152010}"/>
              </a:ext>
            </a:extLst>
          </p:cNvPr>
          <p:cNvSpPr/>
          <p:nvPr/>
        </p:nvSpPr>
        <p:spPr>
          <a:xfrm>
            <a:off x="4600742" y="4092371"/>
            <a:ext cx="191192" cy="191192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0935A0B-BF75-1022-E78E-6B43A7A5600D}"/>
              </a:ext>
            </a:extLst>
          </p:cNvPr>
          <p:cNvSpPr/>
          <p:nvPr/>
        </p:nvSpPr>
        <p:spPr>
          <a:xfrm>
            <a:off x="2026914" y="6367749"/>
            <a:ext cx="191192" cy="191192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471987F-C54C-C338-F614-503F952C326B}"/>
                  </a:ext>
                </a:extLst>
              </p:cNvPr>
              <p:cNvSpPr txBox="1"/>
              <p:nvPr/>
            </p:nvSpPr>
            <p:spPr>
              <a:xfrm>
                <a:off x="1551607" y="6080092"/>
                <a:ext cx="5357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471987F-C54C-C338-F614-503F952C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607" y="6080092"/>
                <a:ext cx="53570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BBB6A1C-541D-F1EF-394B-1FE076DAC152}"/>
                  </a:ext>
                </a:extLst>
              </p:cNvPr>
              <p:cNvSpPr txBox="1"/>
              <p:nvPr/>
            </p:nvSpPr>
            <p:spPr>
              <a:xfrm>
                <a:off x="4709159" y="3933911"/>
                <a:ext cx="7410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BBB6A1C-541D-F1EF-394B-1FE076DAC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159" y="3933911"/>
                <a:ext cx="7410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A5A91F5F-B26F-4AF1-F262-5B22E1AFE120}"/>
              </a:ext>
            </a:extLst>
          </p:cNvPr>
          <p:cNvSpPr/>
          <p:nvPr/>
        </p:nvSpPr>
        <p:spPr>
          <a:xfrm>
            <a:off x="6554674" y="3153617"/>
            <a:ext cx="2591846" cy="259184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679D7AD-3865-D973-9B0F-D82A73BB9539}"/>
              </a:ext>
            </a:extLst>
          </p:cNvPr>
          <p:cNvCxnSpPr>
            <a:cxnSpLocks/>
          </p:cNvCxnSpPr>
          <p:nvPr/>
        </p:nvCxnSpPr>
        <p:spPr>
          <a:xfrm>
            <a:off x="7874137" y="2903083"/>
            <a:ext cx="0" cy="359293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21B9491-41F5-B390-647F-EACAC546EB5C}"/>
              </a:ext>
            </a:extLst>
          </p:cNvPr>
          <p:cNvCxnSpPr>
            <a:cxnSpLocks/>
          </p:cNvCxnSpPr>
          <p:nvPr/>
        </p:nvCxnSpPr>
        <p:spPr>
          <a:xfrm flipH="1">
            <a:off x="6167883" y="4507145"/>
            <a:ext cx="352475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C525471-5D0C-A0AF-D3CE-2D0CA6363B97}"/>
              </a:ext>
            </a:extLst>
          </p:cNvPr>
          <p:cNvCxnSpPr>
            <a:cxnSpLocks/>
          </p:cNvCxnSpPr>
          <p:nvPr/>
        </p:nvCxnSpPr>
        <p:spPr>
          <a:xfrm flipV="1">
            <a:off x="6314253" y="2662753"/>
            <a:ext cx="4577020" cy="4013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9739324-DBA3-1423-4180-E53E0FE02F9D}"/>
              </a:ext>
            </a:extLst>
          </p:cNvPr>
          <p:cNvSpPr/>
          <p:nvPr/>
        </p:nvSpPr>
        <p:spPr>
          <a:xfrm>
            <a:off x="8686718" y="4407413"/>
            <a:ext cx="203637" cy="20363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6DF3BCE-22A2-85FC-982D-8FCF8C783F6B}"/>
              </a:ext>
            </a:extLst>
          </p:cNvPr>
          <p:cNvCxnSpPr>
            <a:cxnSpLocks/>
          </p:cNvCxnSpPr>
          <p:nvPr/>
        </p:nvCxnSpPr>
        <p:spPr>
          <a:xfrm flipH="1">
            <a:off x="6186609" y="5745463"/>
            <a:ext cx="423658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0A69B94-C3B7-B434-E399-4C7C4960DD8A}"/>
              </a:ext>
            </a:extLst>
          </p:cNvPr>
          <p:cNvCxnSpPr>
            <a:cxnSpLocks/>
          </p:cNvCxnSpPr>
          <p:nvPr/>
        </p:nvCxnSpPr>
        <p:spPr>
          <a:xfrm flipH="1">
            <a:off x="6096000" y="3154756"/>
            <a:ext cx="441783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65942E42-0D24-9953-E290-E7A9F71C5D70}"/>
              </a:ext>
            </a:extLst>
          </p:cNvPr>
          <p:cNvSpPr/>
          <p:nvPr/>
        </p:nvSpPr>
        <p:spPr>
          <a:xfrm>
            <a:off x="10232004" y="3060207"/>
            <a:ext cx="191192" cy="191192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7D535EA-44E5-8B5D-09A4-C7A25E45DD12}"/>
              </a:ext>
            </a:extLst>
          </p:cNvPr>
          <p:cNvSpPr/>
          <p:nvPr/>
        </p:nvSpPr>
        <p:spPr>
          <a:xfrm>
            <a:off x="7265163" y="5656401"/>
            <a:ext cx="191192" cy="191192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5C166A7-CE8C-CC2D-371F-713637F8EB23}"/>
                  </a:ext>
                </a:extLst>
              </p:cNvPr>
              <p:cNvSpPr txBox="1"/>
              <p:nvPr/>
            </p:nvSpPr>
            <p:spPr>
              <a:xfrm>
                <a:off x="7242169" y="5767600"/>
                <a:ext cx="535709" cy="39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5C166A7-CE8C-CC2D-371F-713637F8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169" y="5767600"/>
                <a:ext cx="535709" cy="394788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9C034F4C-5F62-00CF-74ED-B6B70DBDB4EE}"/>
              </a:ext>
            </a:extLst>
          </p:cNvPr>
          <p:cNvSpPr/>
          <p:nvPr/>
        </p:nvSpPr>
        <p:spPr>
          <a:xfrm>
            <a:off x="3651147" y="4945380"/>
            <a:ext cx="2025753" cy="613706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3C0FE3F-4F13-0C0A-B6E8-01DE49BA02EE}"/>
                  </a:ext>
                </a:extLst>
              </p:cNvPr>
              <p:cNvSpPr txBox="1"/>
              <p:nvPr/>
            </p:nvSpPr>
            <p:spPr>
              <a:xfrm>
                <a:off x="3704487" y="4994346"/>
                <a:ext cx="1781450" cy="5013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𝒙𝒎𝒊𝒅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3C0FE3F-4F13-0C0A-B6E8-01DE49BA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487" y="4994346"/>
                <a:ext cx="1781450" cy="5013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2A6CD0F5-FA15-4AFD-BC08-E8F130976D4C}"/>
              </a:ext>
            </a:extLst>
          </p:cNvPr>
          <p:cNvSpPr/>
          <p:nvPr/>
        </p:nvSpPr>
        <p:spPr>
          <a:xfrm>
            <a:off x="9022423" y="4047537"/>
            <a:ext cx="2025753" cy="613706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43E0C0C-0B95-657E-DA54-75FE9A45F100}"/>
                  </a:ext>
                </a:extLst>
              </p:cNvPr>
              <p:cNvSpPr txBox="1"/>
              <p:nvPr/>
            </p:nvSpPr>
            <p:spPr>
              <a:xfrm>
                <a:off x="9075763" y="4088883"/>
                <a:ext cx="1789464" cy="512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𝒚𝒎𝒊𝒅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43E0C0C-0B95-657E-DA54-75FE9A45F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763" y="4088883"/>
                <a:ext cx="1789464" cy="5124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D35C5A4-CCD5-B62F-D6B6-2B7DF3FB137A}"/>
                  </a:ext>
                </a:extLst>
              </p:cNvPr>
              <p:cNvSpPr txBox="1"/>
              <p:nvPr/>
            </p:nvSpPr>
            <p:spPr>
              <a:xfrm>
                <a:off x="10544220" y="5559086"/>
                <a:ext cx="276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D35C5A4-CCD5-B62F-D6B6-2B7DF3FB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4220" y="5559086"/>
                <a:ext cx="276679" cy="276999"/>
              </a:xfrm>
              <a:prstGeom prst="rect">
                <a:avLst/>
              </a:prstGeom>
              <a:blipFill>
                <a:blip r:embed="rId9"/>
                <a:stretch>
                  <a:fillRect l="-22222" r="-888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C098ADF-0C5C-70B1-432E-7611386A34F3}"/>
                  </a:ext>
                </a:extLst>
              </p:cNvPr>
              <p:cNvSpPr txBox="1"/>
              <p:nvPr/>
            </p:nvSpPr>
            <p:spPr>
              <a:xfrm>
                <a:off x="10641481" y="2966790"/>
                <a:ext cx="271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C098ADF-0C5C-70B1-432E-7611386A3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1481" y="2966790"/>
                <a:ext cx="271356" cy="276999"/>
              </a:xfrm>
              <a:prstGeom prst="rect">
                <a:avLst/>
              </a:prstGeom>
              <a:blipFill>
                <a:blip r:embed="rId10"/>
                <a:stretch>
                  <a:fillRect l="-22727" r="-909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521EC6F-21DF-7700-D260-BB2BE8B05C1A}"/>
                  </a:ext>
                </a:extLst>
              </p:cNvPr>
              <p:cNvSpPr txBox="1"/>
              <p:nvPr/>
            </p:nvSpPr>
            <p:spPr>
              <a:xfrm>
                <a:off x="9840589" y="2681500"/>
                <a:ext cx="535709" cy="39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521EC6F-21DF-7700-D260-BB2BE8B05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589" y="2681500"/>
                <a:ext cx="535709" cy="394788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34870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0E69-ADE7-85D7-3325-9CB2992B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Voxel Traversal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3A9CA0-FFA7-9391-B142-CF053F0422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869601"/>
                <a:ext cx="10840914" cy="1338419"/>
              </a:xfrm>
            </p:spPr>
            <p:txBody>
              <a:bodyPr/>
              <a:lstStyle/>
              <a:p>
                <a:r>
                  <a:rPr lang="en-US" dirty="0"/>
                  <a:t>The first crossed node</a:t>
                </a:r>
              </a:p>
              <a:p>
                <a:pPr lvl="1"/>
                <a:r>
                  <a:rPr lang="en-US" dirty="0"/>
                  <a:t>Compare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𝒍𝒎𝒂𝒙</m:t>
                        </m:r>
                      </m:sub>
                    </m:sSub>
                  </m:oMath>
                </a14:m>
                <a:r>
                  <a:rPr lang="en-US" dirty="0"/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𝒙𝒎𝒊𝒅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C000"/>
                    </a:solidFill>
                  </a:rPr>
                  <a:t>,</a:t>
                </a:r>
                <a:r>
                  <a:rPr lang="en-US" b="1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𝒚𝒎𝒊𝒅</m:t>
                        </m:r>
                      </m:sub>
                    </m:sSub>
                  </m:oMath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3A9CA0-FFA7-9391-B142-CF053F0422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869601"/>
                <a:ext cx="10840914" cy="1338419"/>
              </a:xfrm>
              <a:blipFill>
                <a:blip r:embed="rId2"/>
                <a:stretch>
                  <a:fillRect l="-394"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E4F1E-66E2-D31F-CD5A-B746C9C2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48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9115E9-9835-C138-D8AE-48005409F12D}"/>
              </a:ext>
            </a:extLst>
          </p:cNvPr>
          <p:cNvSpPr/>
          <p:nvPr/>
        </p:nvSpPr>
        <p:spPr>
          <a:xfrm>
            <a:off x="2460164" y="3060017"/>
            <a:ext cx="2251639" cy="225163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FEA1B9-2C07-4960-CA21-905A24E1EE9A}"/>
              </a:ext>
            </a:extLst>
          </p:cNvPr>
          <p:cNvCxnSpPr>
            <a:cxnSpLocks/>
          </p:cNvCxnSpPr>
          <p:nvPr/>
        </p:nvCxnSpPr>
        <p:spPr>
          <a:xfrm>
            <a:off x="3606433" y="2842368"/>
            <a:ext cx="0" cy="302999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3EC9CE-51DD-A42A-45B6-E46098F2AB22}"/>
              </a:ext>
            </a:extLst>
          </p:cNvPr>
          <p:cNvCxnSpPr>
            <a:cxnSpLocks/>
          </p:cNvCxnSpPr>
          <p:nvPr/>
        </p:nvCxnSpPr>
        <p:spPr>
          <a:xfrm flipH="1">
            <a:off x="2191024" y="4235881"/>
            <a:ext cx="269504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25D4AE-4FA4-7AE9-0391-C28564652D7C}"/>
              </a:ext>
            </a:extLst>
          </p:cNvPr>
          <p:cNvCxnSpPr>
            <a:cxnSpLocks/>
          </p:cNvCxnSpPr>
          <p:nvPr/>
        </p:nvCxnSpPr>
        <p:spPr>
          <a:xfrm flipV="1">
            <a:off x="2647080" y="3494508"/>
            <a:ext cx="2598681" cy="2278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97DA737-32F4-3AC7-C78B-7DB9F3D64446}"/>
              </a:ext>
            </a:extLst>
          </p:cNvPr>
          <p:cNvSpPr/>
          <p:nvPr/>
        </p:nvSpPr>
        <p:spPr>
          <a:xfrm>
            <a:off x="3517979" y="4850938"/>
            <a:ext cx="176908" cy="17690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475615-9CB5-0EC6-B27D-7196AE91B91D}"/>
                  </a:ext>
                </a:extLst>
              </p:cNvPr>
              <p:cNvSpPr txBox="1"/>
              <p:nvPr/>
            </p:nvSpPr>
            <p:spPr>
              <a:xfrm>
                <a:off x="3948551" y="4687114"/>
                <a:ext cx="506123" cy="240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𝒙𝒎𝒊𝒅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475615-9CB5-0EC6-B27D-7196AE91B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551" y="4687114"/>
                <a:ext cx="506123" cy="240640"/>
              </a:xfrm>
              <a:prstGeom prst="rect">
                <a:avLst/>
              </a:prstGeom>
              <a:blipFill>
                <a:blip r:embed="rId3"/>
                <a:stretch>
                  <a:fillRect l="-12048" r="-18072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17C8A5-8C5E-F22B-DE1E-C5D06AC465BA}"/>
                  </a:ext>
                </a:extLst>
              </p:cNvPr>
              <p:cNvSpPr txBox="1"/>
              <p:nvPr/>
            </p:nvSpPr>
            <p:spPr>
              <a:xfrm>
                <a:off x="2675778" y="4868796"/>
                <a:ext cx="513811" cy="240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𝒍𝒎𝒂𝒙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17C8A5-8C5E-F22B-DE1E-C5D06AC46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778" y="4868796"/>
                <a:ext cx="513811" cy="240640"/>
              </a:xfrm>
              <a:prstGeom prst="rect">
                <a:avLst/>
              </a:prstGeom>
              <a:blipFill>
                <a:blip r:embed="rId4"/>
                <a:stretch>
                  <a:fillRect l="-11905" r="-17857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D25B995A-0AC9-70FA-69F9-39327310ECA0}"/>
              </a:ext>
            </a:extLst>
          </p:cNvPr>
          <p:cNvSpPr/>
          <p:nvPr/>
        </p:nvSpPr>
        <p:spPr>
          <a:xfrm>
            <a:off x="3084093" y="5222606"/>
            <a:ext cx="166096" cy="166096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B304B1-3F72-B04F-0CAC-7384B050A250}"/>
                  </a:ext>
                </a:extLst>
              </p:cNvPr>
              <p:cNvSpPr txBox="1"/>
              <p:nvPr/>
            </p:nvSpPr>
            <p:spPr>
              <a:xfrm>
                <a:off x="2866326" y="6098701"/>
                <a:ext cx="14289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𝒍𝒎𝒂𝒙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𝒙𝒎𝒊𝒅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B304B1-3F72-B04F-0CAC-7384B050A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326" y="6098701"/>
                <a:ext cx="1428917" cy="276999"/>
              </a:xfrm>
              <a:prstGeom prst="rect">
                <a:avLst/>
              </a:prstGeom>
              <a:blipFill>
                <a:blip r:embed="rId5"/>
                <a:stretch>
                  <a:fillRect l="-2128" r="-212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1F113E2-799E-D4C1-A28B-745E8FB07F27}"/>
              </a:ext>
            </a:extLst>
          </p:cNvPr>
          <p:cNvSpPr/>
          <p:nvPr/>
        </p:nvSpPr>
        <p:spPr>
          <a:xfrm>
            <a:off x="6552116" y="3060017"/>
            <a:ext cx="2251639" cy="225163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87D18A-CD2C-0D74-6E38-53B8477D5601}"/>
              </a:ext>
            </a:extLst>
          </p:cNvPr>
          <p:cNvCxnSpPr>
            <a:cxnSpLocks/>
          </p:cNvCxnSpPr>
          <p:nvPr/>
        </p:nvCxnSpPr>
        <p:spPr>
          <a:xfrm>
            <a:off x="7698385" y="2842368"/>
            <a:ext cx="0" cy="302999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1A65C9-31DE-E89C-2966-ECCD1BFC452C}"/>
              </a:ext>
            </a:extLst>
          </p:cNvPr>
          <p:cNvCxnSpPr>
            <a:cxnSpLocks/>
          </p:cNvCxnSpPr>
          <p:nvPr/>
        </p:nvCxnSpPr>
        <p:spPr>
          <a:xfrm flipH="1">
            <a:off x="6282976" y="4235881"/>
            <a:ext cx="269504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714488-E6FD-9B52-350A-9F3DBF95545F}"/>
              </a:ext>
            </a:extLst>
          </p:cNvPr>
          <p:cNvCxnSpPr>
            <a:cxnSpLocks/>
          </p:cNvCxnSpPr>
          <p:nvPr/>
        </p:nvCxnSpPr>
        <p:spPr>
          <a:xfrm flipV="1">
            <a:off x="7364968" y="3668037"/>
            <a:ext cx="2598681" cy="2278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9B14D56-40E1-5D0B-1D9F-6E2F53F76BB7}"/>
              </a:ext>
            </a:extLst>
          </p:cNvPr>
          <p:cNvSpPr/>
          <p:nvPr/>
        </p:nvSpPr>
        <p:spPr>
          <a:xfrm>
            <a:off x="7609930" y="5562443"/>
            <a:ext cx="176908" cy="17690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BB943E-2D5C-6416-39C9-45E28AFF11C2}"/>
                  </a:ext>
                </a:extLst>
              </p:cNvPr>
              <p:cNvSpPr txBox="1"/>
              <p:nvPr/>
            </p:nvSpPr>
            <p:spPr>
              <a:xfrm>
                <a:off x="7049292" y="5307879"/>
                <a:ext cx="506123" cy="240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𝒙𝒎𝒊𝒅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BB943E-2D5C-6416-39C9-45E28AFF1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292" y="5307879"/>
                <a:ext cx="506123" cy="240640"/>
              </a:xfrm>
              <a:prstGeom prst="rect">
                <a:avLst/>
              </a:prstGeom>
              <a:blipFill>
                <a:blip r:embed="rId6"/>
                <a:stretch>
                  <a:fillRect l="-12048" r="-18072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1705F3C-E3D5-5010-3BC6-8AAFFA60E291}"/>
                  </a:ext>
                </a:extLst>
              </p:cNvPr>
              <p:cNvSpPr txBox="1"/>
              <p:nvPr/>
            </p:nvSpPr>
            <p:spPr>
              <a:xfrm>
                <a:off x="7899031" y="4904920"/>
                <a:ext cx="513811" cy="240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𝒍𝒎𝒂𝒙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1705F3C-E3D5-5010-3BC6-8AAFFA60E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31" y="4904920"/>
                <a:ext cx="513811" cy="240640"/>
              </a:xfrm>
              <a:prstGeom prst="rect">
                <a:avLst/>
              </a:prstGeom>
              <a:blipFill>
                <a:blip r:embed="rId7"/>
                <a:stretch>
                  <a:fillRect l="-11905" r="-17857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F7C79F3A-4E2C-CAF2-1DA6-10B2B20917BF}"/>
              </a:ext>
            </a:extLst>
          </p:cNvPr>
          <p:cNvSpPr/>
          <p:nvPr/>
        </p:nvSpPr>
        <p:spPr>
          <a:xfrm>
            <a:off x="8013582" y="5234141"/>
            <a:ext cx="166096" cy="166096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46AA49F-FDDA-12BC-6192-E13BA2AB9842}"/>
                  </a:ext>
                </a:extLst>
              </p:cNvPr>
              <p:cNvSpPr txBox="1"/>
              <p:nvPr/>
            </p:nvSpPr>
            <p:spPr>
              <a:xfrm>
                <a:off x="6983925" y="6067330"/>
                <a:ext cx="14289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𝒙𝒎𝒊𝒅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𝒍𝒎𝒂𝒙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46AA49F-FDDA-12BC-6192-E13BA2AB9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925" y="6067330"/>
                <a:ext cx="1428917" cy="276999"/>
              </a:xfrm>
              <a:prstGeom prst="rect">
                <a:avLst/>
              </a:prstGeom>
              <a:blipFill>
                <a:blip r:embed="rId8"/>
                <a:stretch>
                  <a:fillRect l="-2137" r="-256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BF908174-3822-B8C2-4C90-D614EF2573C0}"/>
              </a:ext>
            </a:extLst>
          </p:cNvPr>
          <p:cNvSpPr/>
          <p:nvPr/>
        </p:nvSpPr>
        <p:spPr>
          <a:xfrm>
            <a:off x="2354581" y="4107181"/>
            <a:ext cx="1379220" cy="13335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180A03E-9ED6-E730-09B1-A96FD680CFA9}"/>
              </a:ext>
            </a:extLst>
          </p:cNvPr>
          <p:cNvSpPr/>
          <p:nvPr/>
        </p:nvSpPr>
        <p:spPr>
          <a:xfrm>
            <a:off x="7591180" y="4131529"/>
            <a:ext cx="1316600" cy="12939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3E79CD23-EC4B-44C9-5924-B0206E1B9EB7}"/>
              </a:ext>
            </a:extLst>
          </p:cNvPr>
          <p:cNvSpPr/>
          <p:nvPr/>
        </p:nvSpPr>
        <p:spPr>
          <a:xfrm>
            <a:off x="1199668" y="4625322"/>
            <a:ext cx="801385" cy="451232"/>
          </a:xfrm>
          <a:prstGeom prst="wedgeRectCallout">
            <a:avLst>
              <a:gd name="adj1" fmla="val 76629"/>
              <a:gd name="adj2" fmla="val 30837"/>
            </a:avLst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D188DE08-5C17-DB95-2965-A84C57447C39}"/>
              </a:ext>
            </a:extLst>
          </p:cNvPr>
          <p:cNvSpPr/>
          <p:nvPr/>
        </p:nvSpPr>
        <p:spPr>
          <a:xfrm>
            <a:off x="9341546" y="4655689"/>
            <a:ext cx="801385" cy="451232"/>
          </a:xfrm>
          <a:prstGeom prst="wedgeRectCallout">
            <a:avLst>
              <a:gd name="adj1" fmla="val -85016"/>
              <a:gd name="adj2" fmla="val 30837"/>
            </a:avLst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1441233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0E69-ADE7-85D7-3325-9CB2992B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Voxel Traversal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3A9CA0-FFA7-9391-B142-CF053F0422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869601"/>
                <a:ext cx="10840914" cy="1338419"/>
              </a:xfrm>
            </p:spPr>
            <p:txBody>
              <a:bodyPr/>
              <a:lstStyle/>
              <a:p>
                <a:r>
                  <a:rPr lang="en-US" dirty="0"/>
                  <a:t>The first crossed node</a:t>
                </a:r>
              </a:p>
              <a:p>
                <a:pPr lvl="1"/>
                <a:r>
                  <a:rPr lang="en-US" dirty="0"/>
                  <a:t>Compare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𝒍𝒎𝒂𝒙</m:t>
                        </m:r>
                      </m:sub>
                    </m:sSub>
                  </m:oMath>
                </a14:m>
                <a:r>
                  <a:rPr lang="en-US" dirty="0"/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𝒙𝒎𝒊𝒅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C000"/>
                    </a:solidFill>
                  </a:rPr>
                  <a:t>,</a:t>
                </a:r>
                <a:r>
                  <a:rPr lang="en-US" b="1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𝒚𝒎𝒊𝒅</m:t>
                        </m:r>
                      </m:sub>
                    </m:sSub>
                  </m:oMath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3A9CA0-FFA7-9391-B142-CF053F0422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869601"/>
                <a:ext cx="10840914" cy="1338419"/>
              </a:xfrm>
              <a:blipFill>
                <a:blip r:embed="rId2"/>
                <a:stretch>
                  <a:fillRect l="-394"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E4F1E-66E2-D31F-CD5A-B746C9C2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49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9115E9-9835-C138-D8AE-48005409F12D}"/>
              </a:ext>
            </a:extLst>
          </p:cNvPr>
          <p:cNvSpPr/>
          <p:nvPr/>
        </p:nvSpPr>
        <p:spPr>
          <a:xfrm>
            <a:off x="2460164" y="3060017"/>
            <a:ext cx="2251639" cy="225163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FEA1B9-2C07-4960-CA21-905A24E1EE9A}"/>
              </a:ext>
            </a:extLst>
          </p:cNvPr>
          <p:cNvCxnSpPr>
            <a:cxnSpLocks/>
          </p:cNvCxnSpPr>
          <p:nvPr/>
        </p:nvCxnSpPr>
        <p:spPr>
          <a:xfrm>
            <a:off x="3606433" y="2842368"/>
            <a:ext cx="0" cy="302999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3EC9CE-51DD-A42A-45B6-E46098F2AB22}"/>
              </a:ext>
            </a:extLst>
          </p:cNvPr>
          <p:cNvCxnSpPr>
            <a:cxnSpLocks/>
          </p:cNvCxnSpPr>
          <p:nvPr/>
        </p:nvCxnSpPr>
        <p:spPr>
          <a:xfrm flipH="1">
            <a:off x="2191024" y="4235881"/>
            <a:ext cx="269504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25D4AE-4FA4-7AE9-0391-C28564652D7C}"/>
              </a:ext>
            </a:extLst>
          </p:cNvPr>
          <p:cNvCxnSpPr>
            <a:cxnSpLocks/>
          </p:cNvCxnSpPr>
          <p:nvPr/>
        </p:nvCxnSpPr>
        <p:spPr>
          <a:xfrm flipV="1">
            <a:off x="1907459" y="2626127"/>
            <a:ext cx="2598681" cy="2278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97DA737-32F4-3AC7-C78B-7DB9F3D64446}"/>
              </a:ext>
            </a:extLst>
          </p:cNvPr>
          <p:cNvSpPr/>
          <p:nvPr/>
        </p:nvSpPr>
        <p:spPr>
          <a:xfrm>
            <a:off x="2612051" y="4141536"/>
            <a:ext cx="176908" cy="17690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475615-9CB5-0EC6-B27D-7196AE91B91D}"/>
                  </a:ext>
                </a:extLst>
              </p:cNvPr>
              <p:cNvSpPr txBox="1"/>
              <p:nvPr/>
            </p:nvSpPr>
            <p:spPr>
              <a:xfrm>
                <a:off x="2740965" y="4279370"/>
                <a:ext cx="585801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𝒚𝒎𝒊𝒅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475615-9CB5-0EC6-B27D-7196AE91B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65" y="4279370"/>
                <a:ext cx="585801" cy="302455"/>
              </a:xfrm>
              <a:prstGeom prst="rect">
                <a:avLst/>
              </a:prstGeom>
              <a:blipFill>
                <a:blip r:embed="rId3"/>
                <a:stretch>
                  <a:fillRect l="-6250" r="-9375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17C8A5-8C5E-F22B-DE1E-C5D06AC465BA}"/>
                  </a:ext>
                </a:extLst>
              </p:cNvPr>
              <p:cNvSpPr txBox="1"/>
              <p:nvPr/>
            </p:nvSpPr>
            <p:spPr>
              <a:xfrm>
                <a:off x="1721957" y="4216602"/>
                <a:ext cx="513811" cy="240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𝒍𝒎𝒂𝒙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17C8A5-8C5E-F22B-DE1E-C5D06AC46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957" y="4216602"/>
                <a:ext cx="513811" cy="240640"/>
              </a:xfrm>
              <a:prstGeom prst="rect">
                <a:avLst/>
              </a:prstGeom>
              <a:blipFill>
                <a:blip r:embed="rId4"/>
                <a:stretch>
                  <a:fillRect l="-11765" r="-16471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D25B995A-0AC9-70FA-69F9-39327310ECA0}"/>
              </a:ext>
            </a:extLst>
          </p:cNvPr>
          <p:cNvSpPr/>
          <p:nvPr/>
        </p:nvSpPr>
        <p:spPr>
          <a:xfrm>
            <a:off x="2348802" y="4374194"/>
            <a:ext cx="166096" cy="166096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B304B1-3F72-B04F-0CAC-7384B050A250}"/>
                  </a:ext>
                </a:extLst>
              </p:cNvPr>
              <p:cNvSpPr txBox="1"/>
              <p:nvPr/>
            </p:nvSpPr>
            <p:spPr>
              <a:xfrm>
                <a:off x="2866326" y="6098701"/>
                <a:ext cx="1432123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𝒍𝒎𝒂𝒙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𝒎𝒊𝒅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B304B1-3F72-B04F-0CAC-7384B050A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326" y="6098701"/>
                <a:ext cx="1432123" cy="302455"/>
              </a:xfrm>
              <a:prstGeom prst="rect">
                <a:avLst/>
              </a:prstGeom>
              <a:blipFill>
                <a:blip r:embed="rId5"/>
                <a:stretch>
                  <a:fillRect l="-2128" r="-2128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1F113E2-799E-D4C1-A28B-745E8FB07F27}"/>
              </a:ext>
            </a:extLst>
          </p:cNvPr>
          <p:cNvSpPr/>
          <p:nvPr/>
        </p:nvSpPr>
        <p:spPr>
          <a:xfrm>
            <a:off x="6552116" y="3060017"/>
            <a:ext cx="2251639" cy="225163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87D18A-CD2C-0D74-6E38-53B8477D5601}"/>
              </a:ext>
            </a:extLst>
          </p:cNvPr>
          <p:cNvCxnSpPr>
            <a:cxnSpLocks/>
          </p:cNvCxnSpPr>
          <p:nvPr/>
        </p:nvCxnSpPr>
        <p:spPr>
          <a:xfrm>
            <a:off x="7698385" y="2842368"/>
            <a:ext cx="0" cy="302999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1A65C9-31DE-E89C-2966-ECCD1BFC452C}"/>
              </a:ext>
            </a:extLst>
          </p:cNvPr>
          <p:cNvCxnSpPr>
            <a:cxnSpLocks/>
          </p:cNvCxnSpPr>
          <p:nvPr/>
        </p:nvCxnSpPr>
        <p:spPr>
          <a:xfrm flipH="1">
            <a:off x="5703216" y="4235881"/>
            <a:ext cx="327480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714488-E6FD-9B52-350A-9F3DBF95545F}"/>
              </a:ext>
            </a:extLst>
          </p:cNvPr>
          <p:cNvCxnSpPr>
            <a:cxnSpLocks/>
          </p:cNvCxnSpPr>
          <p:nvPr/>
        </p:nvCxnSpPr>
        <p:spPr>
          <a:xfrm flipV="1">
            <a:off x="5626110" y="2260504"/>
            <a:ext cx="2598681" cy="2278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9B14D56-40E1-5D0B-1D9F-6E2F53F76BB7}"/>
              </a:ext>
            </a:extLst>
          </p:cNvPr>
          <p:cNvSpPr/>
          <p:nvPr/>
        </p:nvSpPr>
        <p:spPr>
          <a:xfrm>
            <a:off x="5890528" y="4128148"/>
            <a:ext cx="176908" cy="17690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BB943E-2D5C-6416-39C9-45E28AFF11C2}"/>
                  </a:ext>
                </a:extLst>
              </p:cNvPr>
              <p:cNvSpPr txBox="1"/>
              <p:nvPr/>
            </p:nvSpPr>
            <p:spPr>
              <a:xfrm>
                <a:off x="5406330" y="3742875"/>
                <a:ext cx="585801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𝒚𝒎𝒊𝒅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BB943E-2D5C-6416-39C9-45E28AFF1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330" y="3742875"/>
                <a:ext cx="585801" cy="302455"/>
              </a:xfrm>
              <a:prstGeom prst="rect">
                <a:avLst/>
              </a:prstGeom>
              <a:blipFill>
                <a:blip r:embed="rId6"/>
                <a:stretch>
                  <a:fillRect l="-6250" r="-9375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1705F3C-E3D5-5010-3BC6-8AAFFA60E291}"/>
                  </a:ext>
                </a:extLst>
              </p:cNvPr>
              <p:cNvSpPr txBox="1"/>
              <p:nvPr/>
            </p:nvSpPr>
            <p:spPr>
              <a:xfrm>
                <a:off x="6864803" y="3587660"/>
                <a:ext cx="513811" cy="240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𝒍𝒎𝒂𝒙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1705F3C-E3D5-5010-3BC6-8AAFFA60E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803" y="3587660"/>
                <a:ext cx="513811" cy="240640"/>
              </a:xfrm>
              <a:prstGeom prst="rect">
                <a:avLst/>
              </a:prstGeom>
              <a:blipFill>
                <a:blip r:embed="rId7"/>
                <a:stretch>
                  <a:fillRect l="-11905" r="-17857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F7C79F3A-4E2C-CAF2-1DA6-10B2B20917BF}"/>
              </a:ext>
            </a:extLst>
          </p:cNvPr>
          <p:cNvSpPr/>
          <p:nvPr/>
        </p:nvSpPr>
        <p:spPr>
          <a:xfrm>
            <a:off x="6460880" y="3671784"/>
            <a:ext cx="166096" cy="166096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46AA49F-FDDA-12BC-6192-E13BA2AB9842}"/>
                  </a:ext>
                </a:extLst>
              </p:cNvPr>
              <p:cNvSpPr txBox="1"/>
              <p:nvPr/>
            </p:nvSpPr>
            <p:spPr>
              <a:xfrm>
                <a:off x="6983925" y="6067330"/>
                <a:ext cx="1432123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𝒎𝒊𝒅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𝒍𝒎𝒂𝒙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46AA49F-FDDA-12BC-6192-E13BA2AB9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925" y="6067330"/>
                <a:ext cx="1432123" cy="302455"/>
              </a:xfrm>
              <a:prstGeom prst="rect">
                <a:avLst/>
              </a:prstGeom>
              <a:blipFill>
                <a:blip r:embed="rId8"/>
                <a:stretch>
                  <a:fillRect l="-2128" r="-2128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E6F236E-3345-4F1F-A12C-2321CA880E34}"/>
              </a:ext>
            </a:extLst>
          </p:cNvPr>
          <p:cNvSpPr/>
          <p:nvPr/>
        </p:nvSpPr>
        <p:spPr>
          <a:xfrm>
            <a:off x="2354581" y="4107181"/>
            <a:ext cx="1379220" cy="13335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9F81609A-4789-62C3-284B-F7B16A240324}"/>
              </a:ext>
            </a:extLst>
          </p:cNvPr>
          <p:cNvSpPr/>
          <p:nvPr/>
        </p:nvSpPr>
        <p:spPr>
          <a:xfrm>
            <a:off x="1724918" y="5721214"/>
            <a:ext cx="967208" cy="451232"/>
          </a:xfrm>
          <a:prstGeom prst="wedgeRectCallout">
            <a:avLst>
              <a:gd name="adj1" fmla="val 41340"/>
              <a:gd name="adj2" fmla="val -75709"/>
            </a:avLst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86531-09CA-0F63-84D4-39DD7CD53D45}"/>
              </a:ext>
            </a:extLst>
          </p:cNvPr>
          <p:cNvSpPr/>
          <p:nvPr/>
        </p:nvSpPr>
        <p:spPr>
          <a:xfrm>
            <a:off x="6428531" y="2968109"/>
            <a:ext cx="1379220" cy="13335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8350C6E7-4FF8-3DFB-5988-48BDA5D4C6B7}"/>
              </a:ext>
            </a:extLst>
          </p:cNvPr>
          <p:cNvSpPr/>
          <p:nvPr/>
        </p:nvSpPr>
        <p:spPr>
          <a:xfrm>
            <a:off x="6564395" y="2196605"/>
            <a:ext cx="967208" cy="451232"/>
          </a:xfrm>
          <a:prstGeom prst="wedgeRectCallout">
            <a:avLst>
              <a:gd name="adj1" fmla="val 17949"/>
              <a:gd name="adj2" fmla="val 95599"/>
            </a:avLst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151412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7766C-8686-1475-221C-004595B55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Voxelization of Triangles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A873A-AFF2-105D-4473-8C2E261AC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69601"/>
            <a:ext cx="11201399" cy="3921600"/>
          </a:xfrm>
        </p:spPr>
        <p:txBody>
          <a:bodyPr/>
          <a:lstStyle/>
          <a:p>
            <a:r>
              <a:rPr lang="en-US" dirty="0"/>
              <a:t>Rasterization based</a:t>
            </a:r>
          </a:p>
          <a:p>
            <a:pPr lvl="1"/>
            <a:r>
              <a:rPr lang="en-US" dirty="0"/>
              <a:t>Cyril </a:t>
            </a:r>
            <a:r>
              <a:rPr lang="en-US" dirty="0" err="1"/>
              <a:t>Crassin</a:t>
            </a:r>
            <a:r>
              <a:rPr lang="en-US" dirty="0"/>
              <a:t> and Simon Green, “OpenGL Insights / Octree-Based Sparse Voxelization Using the GPU Hardware Rasterizer”</a:t>
            </a:r>
          </a:p>
          <a:p>
            <a:pPr lvl="1"/>
            <a:r>
              <a:rPr lang="en-US" dirty="0"/>
              <a:t>I DO NOT want to touch the rasterizer pipeline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r>
              <a:rPr lang="en-US" dirty="0"/>
              <a:t>Compute based</a:t>
            </a:r>
          </a:p>
          <a:p>
            <a:pPr lvl="1"/>
            <a:r>
              <a:rPr lang="en-US" dirty="0"/>
              <a:t>Michael Schwarz, Hans-Peter Seidel, “Fast Parallel Surface and Solid Voxelization on GPUs”</a:t>
            </a:r>
          </a:p>
          <a:p>
            <a:pPr lvl="1"/>
            <a:r>
              <a:rPr lang="en-US" dirty="0"/>
              <a:t>Jacopo Pantaleoni, “ </a:t>
            </a:r>
            <a:r>
              <a:rPr lang="en-US" dirty="0" err="1"/>
              <a:t>VoxelPipe</a:t>
            </a:r>
            <a:r>
              <a:rPr lang="en-US" dirty="0"/>
              <a:t>: A Programmable Pipeline for 3D Voxelization”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7CC15-8737-7E82-6529-4D1828D8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602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08F0-BB4E-638D-8ED4-39BD9A23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Voxel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8F201-5D97-DB3F-DC45-89038351D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1184684"/>
          </a:xfrm>
        </p:spPr>
        <p:txBody>
          <a:bodyPr/>
          <a:lstStyle/>
          <a:p>
            <a:r>
              <a:rPr lang="en-US" dirty="0"/>
              <a:t>What’s the next node?</a:t>
            </a:r>
          </a:p>
          <a:p>
            <a:pPr lvl="1"/>
            <a:r>
              <a:rPr lang="en-US" dirty="0"/>
              <a:t>Choose the closest distance to the next planes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D3614-169D-EAB0-A366-E71191A3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50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E74B2C-90C8-0BD3-DAC1-670D97451E14}"/>
              </a:ext>
            </a:extLst>
          </p:cNvPr>
          <p:cNvSpPr/>
          <p:nvPr/>
        </p:nvSpPr>
        <p:spPr>
          <a:xfrm>
            <a:off x="1561149" y="2947086"/>
            <a:ext cx="2251639" cy="225163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A0E16E-FD1A-CFE7-32E7-6FA768AAB393}"/>
              </a:ext>
            </a:extLst>
          </p:cNvPr>
          <p:cNvCxnSpPr>
            <a:cxnSpLocks/>
          </p:cNvCxnSpPr>
          <p:nvPr/>
        </p:nvCxnSpPr>
        <p:spPr>
          <a:xfrm>
            <a:off x="2707418" y="2729437"/>
            <a:ext cx="0" cy="284201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D01839-8154-2D96-BC98-4B105D8E86FD}"/>
              </a:ext>
            </a:extLst>
          </p:cNvPr>
          <p:cNvCxnSpPr>
            <a:cxnSpLocks/>
          </p:cNvCxnSpPr>
          <p:nvPr/>
        </p:nvCxnSpPr>
        <p:spPr>
          <a:xfrm flipH="1">
            <a:off x="1292009" y="4122950"/>
            <a:ext cx="269504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DD361-F2B7-5930-1FA0-406BA89FC8D0}"/>
              </a:ext>
            </a:extLst>
          </p:cNvPr>
          <p:cNvSpPr/>
          <p:nvPr/>
        </p:nvSpPr>
        <p:spPr>
          <a:xfrm>
            <a:off x="1427286" y="3994250"/>
            <a:ext cx="1379220" cy="1333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B2BE05-DFD1-B025-6B65-7A15274D9ACF}"/>
              </a:ext>
            </a:extLst>
          </p:cNvPr>
          <p:cNvCxnSpPr>
            <a:cxnSpLocks/>
          </p:cNvCxnSpPr>
          <p:nvPr/>
        </p:nvCxnSpPr>
        <p:spPr>
          <a:xfrm flipV="1">
            <a:off x="1214107" y="2692562"/>
            <a:ext cx="2582605" cy="2264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5B880AC-B763-D577-E1E3-437E16E4EDD2}"/>
              </a:ext>
            </a:extLst>
          </p:cNvPr>
          <p:cNvSpPr/>
          <p:nvPr/>
        </p:nvSpPr>
        <p:spPr>
          <a:xfrm>
            <a:off x="2071256" y="4053190"/>
            <a:ext cx="176908" cy="17690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3CD87A-9B9C-7ABE-EE3F-27CB07B6FDDB}"/>
                  </a:ext>
                </a:extLst>
              </p:cNvPr>
              <p:cNvSpPr txBox="1"/>
              <p:nvPr/>
            </p:nvSpPr>
            <p:spPr>
              <a:xfrm>
                <a:off x="2049273" y="4207786"/>
                <a:ext cx="585801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𝒚𝒎𝒊𝒅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3CD87A-9B9C-7ABE-EE3F-27CB07B6F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273" y="4207786"/>
                <a:ext cx="585801" cy="302455"/>
              </a:xfrm>
              <a:prstGeom prst="rect">
                <a:avLst/>
              </a:prstGeom>
              <a:blipFill>
                <a:blip r:embed="rId2"/>
                <a:stretch>
                  <a:fillRect l="-6250" r="-9375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4CF25BBA-ACC6-A1B1-F7C9-17090CCE941D}"/>
              </a:ext>
            </a:extLst>
          </p:cNvPr>
          <p:cNvSpPr/>
          <p:nvPr/>
        </p:nvSpPr>
        <p:spPr>
          <a:xfrm>
            <a:off x="2609538" y="3565388"/>
            <a:ext cx="176908" cy="17690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6BCA77D-9B1A-7363-B659-24DC34F33B4C}"/>
                  </a:ext>
                </a:extLst>
              </p:cNvPr>
              <p:cNvSpPr txBox="1"/>
              <p:nvPr/>
            </p:nvSpPr>
            <p:spPr>
              <a:xfrm>
                <a:off x="3040110" y="3401564"/>
                <a:ext cx="506123" cy="240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𝒙𝒎𝒊𝒅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6BCA77D-9B1A-7363-B659-24DC34F33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110" y="3401564"/>
                <a:ext cx="506123" cy="240640"/>
              </a:xfrm>
              <a:prstGeom prst="rect">
                <a:avLst/>
              </a:prstGeom>
              <a:blipFill>
                <a:blip r:embed="rId3"/>
                <a:stretch>
                  <a:fillRect l="-12048" r="-18072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AC8928-F9DF-1A5B-6621-2498A11364E3}"/>
                  </a:ext>
                </a:extLst>
              </p:cNvPr>
              <p:cNvSpPr txBox="1"/>
              <p:nvPr/>
            </p:nvSpPr>
            <p:spPr>
              <a:xfrm>
                <a:off x="1986354" y="5660600"/>
                <a:ext cx="1423275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𝒚𝒎𝒊𝒅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𝒙𝒎𝒊𝒅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AC8928-F9DF-1A5B-6621-2498A1136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354" y="5660600"/>
                <a:ext cx="1423275" cy="302455"/>
              </a:xfrm>
              <a:prstGeom prst="rect">
                <a:avLst/>
              </a:prstGeom>
              <a:blipFill>
                <a:blip r:embed="rId4"/>
                <a:stretch>
                  <a:fillRect l="-2146" r="-2575" b="-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C16EEC90-BEF3-A4B2-24CC-9C6C8DFC1663}"/>
              </a:ext>
            </a:extLst>
          </p:cNvPr>
          <p:cNvSpPr/>
          <p:nvPr/>
        </p:nvSpPr>
        <p:spPr>
          <a:xfrm>
            <a:off x="2729331" y="6171337"/>
            <a:ext cx="1799002" cy="377825"/>
          </a:xfrm>
          <a:prstGeom prst="wedgeRectCallout">
            <a:avLst>
              <a:gd name="adj1" fmla="val -32328"/>
              <a:gd name="adj2" fmla="val -81086"/>
            </a:avLst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next is </a:t>
            </a:r>
            <a:r>
              <a:rPr lang="en-US" b="1" dirty="0"/>
              <a:t>Y</a:t>
            </a:r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D07B8AFA-E3DE-35D8-3239-18AF257A55AC}"/>
              </a:ext>
            </a:extLst>
          </p:cNvPr>
          <p:cNvSpPr/>
          <p:nvPr/>
        </p:nvSpPr>
        <p:spPr>
          <a:xfrm>
            <a:off x="2023295" y="3600704"/>
            <a:ext cx="272523" cy="3210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4C57BD-6AAB-53EC-5802-541FC02B2A38}"/>
              </a:ext>
            </a:extLst>
          </p:cNvPr>
          <p:cNvSpPr/>
          <p:nvPr/>
        </p:nvSpPr>
        <p:spPr>
          <a:xfrm>
            <a:off x="6536694" y="2788654"/>
            <a:ext cx="2251639" cy="225163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569D9A-2165-0A41-0229-1630E9135949}"/>
              </a:ext>
            </a:extLst>
          </p:cNvPr>
          <p:cNvCxnSpPr>
            <a:cxnSpLocks/>
          </p:cNvCxnSpPr>
          <p:nvPr/>
        </p:nvCxnSpPr>
        <p:spPr>
          <a:xfrm>
            <a:off x="7682963" y="2571005"/>
            <a:ext cx="0" cy="284201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F79647-18F3-F122-FCED-F5457800E22A}"/>
              </a:ext>
            </a:extLst>
          </p:cNvPr>
          <p:cNvCxnSpPr>
            <a:cxnSpLocks/>
          </p:cNvCxnSpPr>
          <p:nvPr/>
        </p:nvCxnSpPr>
        <p:spPr>
          <a:xfrm flipH="1">
            <a:off x="6267554" y="3964518"/>
            <a:ext cx="269504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200DF6B-D602-5C66-FF32-4834D504A847}"/>
              </a:ext>
            </a:extLst>
          </p:cNvPr>
          <p:cNvSpPr/>
          <p:nvPr/>
        </p:nvSpPr>
        <p:spPr>
          <a:xfrm>
            <a:off x="6412080" y="2705418"/>
            <a:ext cx="1379220" cy="1333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AAC8C91-5880-8D23-DC83-D729A75C9889}"/>
              </a:ext>
            </a:extLst>
          </p:cNvPr>
          <p:cNvCxnSpPr>
            <a:cxnSpLocks/>
          </p:cNvCxnSpPr>
          <p:nvPr/>
        </p:nvCxnSpPr>
        <p:spPr>
          <a:xfrm flipV="1">
            <a:off x="6189652" y="2534130"/>
            <a:ext cx="2582605" cy="2264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9E7F07A5-8113-8B35-FB04-FA63DF3499E7}"/>
              </a:ext>
            </a:extLst>
          </p:cNvPr>
          <p:cNvSpPr/>
          <p:nvPr/>
        </p:nvSpPr>
        <p:spPr>
          <a:xfrm>
            <a:off x="7585083" y="3406956"/>
            <a:ext cx="176908" cy="17690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7E838C7-569F-1184-810A-CFD364DB0039}"/>
                  </a:ext>
                </a:extLst>
              </p:cNvPr>
              <p:cNvSpPr txBox="1"/>
              <p:nvPr/>
            </p:nvSpPr>
            <p:spPr>
              <a:xfrm>
                <a:off x="7887654" y="3309336"/>
                <a:ext cx="506123" cy="240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𝒙𝒎𝒊𝒅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7E838C7-569F-1184-810A-CFD364DB0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654" y="3309336"/>
                <a:ext cx="506123" cy="240640"/>
              </a:xfrm>
              <a:prstGeom prst="rect">
                <a:avLst/>
              </a:prstGeom>
              <a:blipFill>
                <a:blip r:embed="rId5"/>
                <a:stretch>
                  <a:fillRect l="-12048" r="-18072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DE8B9AD-5550-7E6C-DF97-D7ED60E306A0}"/>
                  </a:ext>
                </a:extLst>
              </p:cNvPr>
              <p:cNvSpPr txBox="1"/>
              <p:nvPr/>
            </p:nvSpPr>
            <p:spPr>
              <a:xfrm>
                <a:off x="7076764" y="5445646"/>
                <a:ext cx="1016112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𝒙𝒎𝒊𝒅</m:t>
                        </m:r>
                      </m:sub>
                    </m:sSub>
                  </m:oMath>
                </a14:m>
                <a:r>
                  <a:rPr lang="en-US" dirty="0"/>
                  <a:t>&lt;</a:t>
                </a:r>
                <a:r>
                  <a:rPr lang="en-US" b="1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DE8B9AD-5550-7E6C-DF97-D7ED60E30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764" y="5445646"/>
                <a:ext cx="1016112" cy="302455"/>
              </a:xfrm>
              <a:prstGeom prst="rect">
                <a:avLst/>
              </a:prstGeom>
              <a:blipFill>
                <a:blip r:embed="rId6"/>
                <a:stretch>
                  <a:fillRect l="-5988" t="-24000" r="-658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159EF50D-F7C9-7F4E-7E8C-5447BDAED47C}"/>
              </a:ext>
            </a:extLst>
          </p:cNvPr>
          <p:cNvSpPr/>
          <p:nvPr/>
        </p:nvSpPr>
        <p:spPr>
          <a:xfrm>
            <a:off x="7704876" y="6012905"/>
            <a:ext cx="1799002" cy="377825"/>
          </a:xfrm>
          <a:prstGeom prst="wedgeRectCallout">
            <a:avLst>
              <a:gd name="adj1" fmla="val -32328"/>
              <a:gd name="adj2" fmla="val -81086"/>
            </a:avLst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next is </a:t>
            </a:r>
            <a:r>
              <a:rPr lang="en-US" b="1" dirty="0"/>
              <a:t>X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924DDDF-7CDD-874F-6561-CC0D8E0EAE7A}"/>
              </a:ext>
            </a:extLst>
          </p:cNvPr>
          <p:cNvSpPr/>
          <p:nvPr/>
        </p:nvSpPr>
        <p:spPr>
          <a:xfrm>
            <a:off x="8393777" y="2692562"/>
            <a:ext cx="191192" cy="191192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5DB80E1-B5C4-8F59-F047-ACA9AEE445E3}"/>
                  </a:ext>
                </a:extLst>
              </p:cNvPr>
              <p:cNvSpPr txBox="1"/>
              <p:nvPr/>
            </p:nvSpPr>
            <p:spPr>
              <a:xfrm>
                <a:off x="8002362" y="2313855"/>
                <a:ext cx="535709" cy="39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5DB80E1-B5C4-8F59-F047-ACA9AEE44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362" y="2313855"/>
                <a:ext cx="535709" cy="394788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A1FA9A5-1513-3B05-26FE-498E1E113E47}"/>
              </a:ext>
            </a:extLst>
          </p:cNvPr>
          <p:cNvCxnSpPr/>
          <p:nvPr/>
        </p:nvCxnSpPr>
        <p:spPr>
          <a:xfrm>
            <a:off x="857839" y="4122950"/>
            <a:ext cx="354447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0BA5E3B-6D88-8719-EEF2-9A5392077A4A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2697992" y="2692562"/>
            <a:ext cx="10997" cy="29680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EFB15B-95B1-C7F7-E1CA-350135B34064}"/>
              </a:ext>
            </a:extLst>
          </p:cNvPr>
          <p:cNvCxnSpPr>
            <a:cxnSpLocks/>
          </p:cNvCxnSpPr>
          <p:nvPr/>
        </p:nvCxnSpPr>
        <p:spPr>
          <a:xfrm>
            <a:off x="5833447" y="2788653"/>
            <a:ext cx="360278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79A1F3-B199-03FD-3894-639696694A20}"/>
              </a:ext>
            </a:extLst>
          </p:cNvPr>
          <p:cNvCxnSpPr>
            <a:cxnSpLocks/>
          </p:cNvCxnSpPr>
          <p:nvPr/>
        </p:nvCxnSpPr>
        <p:spPr>
          <a:xfrm>
            <a:off x="7682845" y="2274953"/>
            <a:ext cx="0" cy="308889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row: Up 61">
            <a:extLst>
              <a:ext uri="{FF2B5EF4-FFF2-40B4-BE49-F238E27FC236}">
                <a16:creationId xmlns:a16="http://schemas.microsoft.com/office/drawing/2014/main" id="{AB8CEA11-536C-9429-AAD4-35B9FD9BB67E}"/>
              </a:ext>
            </a:extLst>
          </p:cNvPr>
          <p:cNvSpPr/>
          <p:nvPr/>
        </p:nvSpPr>
        <p:spPr>
          <a:xfrm rot="5400000">
            <a:off x="7916618" y="3639982"/>
            <a:ext cx="272523" cy="3210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74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08F0-BB4E-638D-8ED4-39BD9A23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Voxel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8F201-5D97-DB3F-DC45-89038351D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1184684"/>
          </a:xfrm>
        </p:spPr>
        <p:txBody>
          <a:bodyPr/>
          <a:lstStyle/>
          <a:p>
            <a:r>
              <a:rPr lang="en-US" dirty="0"/>
              <a:t>What’s the next node?</a:t>
            </a:r>
          </a:p>
          <a:p>
            <a:pPr lvl="1"/>
            <a:r>
              <a:rPr lang="en-US" dirty="0"/>
              <a:t>Choose the closest distance to the next planes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D3614-169D-EAB0-A366-E71191A3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51</a:t>
            </a:fld>
            <a:endParaRPr lang="en-US" noProof="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4C57BD-6AAB-53EC-5802-541FC02B2A38}"/>
              </a:ext>
            </a:extLst>
          </p:cNvPr>
          <p:cNvSpPr/>
          <p:nvPr/>
        </p:nvSpPr>
        <p:spPr>
          <a:xfrm>
            <a:off x="2462971" y="3573005"/>
            <a:ext cx="2251639" cy="225163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569D9A-2165-0A41-0229-1630E9135949}"/>
              </a:ext>
            </a:extLst>
          </p:cNvPr>
          <p:cNvCxnSpPr>
            <a:cxnSpLocks/>
          </p:cNvCxnSpPr>
          <p:nvPr/>
        </p:nvCxnSpPr>
        <p:spPr>
          <a:xfrm>
            <a:off x="3609240" y="3355356"/>
            <a:ext cx="0" cy="284201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F79647-18F3-F122-FCED-F5457800E22A}"/>
              </a:ext>
            </a:extLst>
          </p:cNvPr>
          <p:cNvCxnSpPr>
            <a:cxnSpLocks/>
          </p:cNvCxnSpPr>
          <p:nvPr/>
        </p:nvCxnSpPr>
        <p:spPr>
          <a:xfrm flipH="1">
            <a:off x="2193831" y="4748869"/>
            <a:ext cx="269504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200DF6B-D602-5C66-FF32-4834D504A847}"/>
              </a:ext>
            </a:extLst>
          </p:cNvPr>
          <p:cNvSpPr/>
          <p:nvPr/>
        </p:nvSpPr>
        <p:spPr>
          <a:xfrm>
            <a:off x="3450077" y="3476913"/>
            <a:ext cx="1379220" cy="1333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AAC8C91-5880-8D23-DC83-D729A75C9889}"/>
              </a:ext>
            </a:extLst>
          </p:cNvPr>
          <p:cNvCxnSpPr>
            <a:cxnSpLocks/>
          </p:cNvCxnSpPr>
          <p:nvPr/>
        </p:nvCxnSpPr>
        <p:spPr>
          <a:xfrm flipV="1">
            <a:off x="2115929" y="3098205"/>
            <a:ext cx="2833802" cy="2484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159EF50D-F7C9-7F4E-7E8C-5447BDAED47C}"/>
              </a:ext>
            </a:extLst>
          </p:cNvPr>
          <p:cNvSpPr/>
          <p:nvPr/>
        </p:nvSpPr>
        <p:spPr>
          <a:xfrm>
            <a:off x="6096000" y="3572509"/>
            <a:ext cx="3122251" cy="929580"/>
          </a:xfrm>
          <a:prstGeom prst="wedgeRectCallout">
            <a:avLst>
              <a:gd name="adj1" fmla="val -72595"/>
              <a:gd name="adj2" fmla="val -273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Either way, no children anymore. Finish traversal.</a:t>
            </a:r>
            <a:endParaRPr lang="en-US" b="1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924DDDF-7CDD-874F-6561-CC0D8E0EAE7A}"/>
              </a:ext>
            </a:extLst>
          </p:cNvPr>
          <p:cNvSpPr/>
          <p:nvPr/>
        </p:nvSpPr>
        <p:spPr>
          <a:xfrm>
            <a:off x="4320054" y="3476913"/>
            <a:ext cx="191192" cy="191192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5DB80E1-B5C4-8F59-F047-ACA9AEE445E3}"/>
                  </a:ext>
                </a:extLst>
              </p:cNvPr>
              <p:cNvSpPr txBox="1"/>
              <p:nvPr/>
            </p:nvSpPr>
            <p:spPr>
              <a:xfrm>
                <a:off x="3928639" y="3098206"/>
                <a:ext cx="535709" cy="39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5DB80E1-B5C4-8F59-F047-ACA9AEE44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639" y="3098206"/>
                <a:ext cx="535709" cy="394788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EFB15B-95B1-C7F7-E1CA-350135B34064}"/>
              </a:ext>
            </a:extLst>
          </p:cNvPr>
          <p:cNvCxnSpPr>
            <a:cxnSpLocks/>
          </p:cNvCxnSpPr>
          <p:nvPr/>
        </p:nvCxnSpPr>
        <p:spPr>
          <a:xfrm>
            <a:off x="1759724" y="3573004"/>
            <a:ext cx="360278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79A1F3-B199-03FD-3894-639696694A20}"/>
              </a:ext>
            </a:extLst>
          </p:cNvPr>
          <p:cNvCxnSpPr>
            <a:cxnSpLocks/>
          </p:cNvCxnSpPr>
          <p:nvPr/>
        </p:nvCxnSpPr>
        <p:spPr>
          <a:xfrm>
            <a:off x="4714610" y="2987597"/>
            <a:ext cx="0" cy="308889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FBAFB08-78F0-7E87-F8B8-39D7EC2D671B}"/>
              </a:ext>
            </a:extLst>
          </p:cNvPr>
          <p:cNvSpPr/>
          <p:nvPr/>
        </p:nvSpPr>
        <p:spPr>
          <a:xfrm>
            <a:off x="4618910" y="3219297"/>
            <a:ext cx="191192" cy="191192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919CFA-7424-E87B-5A73-FCBDC9F0BCFC}"/>
                  </a:ext>
                </a:extLst>
              </p:cNvPr>
              <p:cNvSpPr txBox="1"/>
              <p:nvPr/>
            </p:nvSpPr>
            <p:spPr>
              <a:xfrm>
                <a:off x="4729211" y="3054285"/>
                <a:ext cx="7410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919CFA-7424-E87B-5A73-FCBDC9F0B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211" y="3054285"/>
                <a:ext cx="7410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394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08F0-BB4E-638D-8ED4-39BD9A23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Transitions?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8F201-5D97-DB3F-DC45-89038351D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1184684"/>
          </a:xfrm>
        </p:spPr>
        <p:txBody>
          <a:bodyPr/>
          <a:lstStyle/>
          <a:p>
            <a:r>
              <a:rPr lang="en-US" dirty="0"/>
              <a:t>Table-based management is proposed in “An Efficient Parametric Algorithm for Octree Traversal</a:t>
            </a:r>
          </a:p>
          <a:p>
            <a:pPr lvl="1"/>
            <a:r>
              <a:rPr lang="en-US" dirty="0"/>
              <a:t>But it is not necessary in my experience because you can just keep the directions you have moved as bits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D3614-169D-EAB0-A366-E71191A3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52</a:t>
            </a:fld>
            <a:endParaRPr lang="en-US" noProof="0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43CE8115-313B-66B7-9DB8-421C1F813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298" y="2858956"/>
            <a:ext cx="2792089" cy="380371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F8E7DB6-E07C-FECE-FF50-9E5896E532B3}"/>
              </a:ext>
            </a:extLst>
          </p:cNvPr>
          <p:cNvSpPr txBox="1"/>
          <p:nvPr/>
        </p:nvSpPr>
        <p:spPr>
          <a:xfrm>
            <a:off x="4780884" y="3110632"/>
            <a:ext cx="6080266" cy="28113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;; 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find minimum( x1, y1, z1 ) for next hit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mv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x1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y1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x1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z1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1u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4u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y1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z1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2u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4u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The move bit is yet empty, you can move to the direction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hasNext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childMask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mv )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mark your movement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childMask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mv;</a:t>
            </a:r>
          </a:p>
        </p:txBody>
      </p:sp>
    </p:spTree>
    <p:extLst>
      <p:ext uri="{BB962C8B-B14F-4D97-AF65-F5344CB8AC3E}">
        <p14:creationId xmlns:p14="http://schemas.microsoft.com/office/powerpoint/2010/main" val="494354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366F-DCB7-2827-1F38-EDA4941D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“Push all Hit Children” VS “save state and go down”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92483-C32B-BF52-172C-E196B2394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1545328"/>
          </a:xfrm>
        </p:spPr>
        <p:txBody>
          <a:bodyPr>
            <a:normAutofit/>
          </a:bodyPr>
          <a:lstStyle/>
          <a:p>
            <a:r>
              <a:rPr lang="en-US" dirty="0"/>
              <a:t>“Save state and go down” has multiple advantages</a:t>
            </a:r>
          </a:p>
          <a:p>
            <a:pPr lvl="1"/>
            <a:r>
              <a:rPr lang="en-US" dirty="0"/>
              <a:t>Less stack usage ( maximum == depth of the octree )</a:t>
            </a:r>
          </a:p>
          <a:p>
            <a:pPr lvl="1"/>
            <a:r>
              <a:rPr lang="en-US" dirty="0"/>
              <a:t>The code is shorter as no need to reverse children to push</a:t>
            </a:r>
          </a:p>
          <a:p>
            <a:pPr lvl="1"/>
            <a:r>
              <a:rPr lang="en-US" dirty="0"/>
              <a:t>Only “moved bits” is the variable for state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625CA-BFEA-3DD2-463E-2D8893B8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53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8330A1-8B95-0F94-9B37-0E2372F93F53}"/>
              </a:ext>
            </a:extLst>
          </p:cNvPr>
          <p:cNvSpPr txBox="1"/>
          <p:nvPr/>
        </p:nvSpPr>
        <p:spPr>
          <a:xfrm>
            <a:off x="976044" y="3725140"/>
            <a:ext cx="4813443" cy="2414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node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...</a:t>
            </a:r>
          </a:p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hitChildren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findCrossedChildren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child in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hitChildren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child 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node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8FBF4-3415-1F83-7474-85B7E1E79E7F}"/>
              </a:ext>
            </a:extLst>
          </p:cNvPr>
          <p:cNvSpPr txBox="1"/>
          <p:nvPr/>
        </p:nvSpPr>
        <p:spPr>
          <a:xfrm>
            <a:off x="6736425" y="2515154"/>
            <a:ext cx="3590817" cy="3600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node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...</a:t>
            </a:r>
          </a:p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next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findNextCrossedChild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mayHaveNext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node 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next is valid 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node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next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node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64060-5E99-D63B-A1C1-AF6E7D49EBEA}"/>
              </a:ext>
            </a:extLst>
          </p:cNvPr>
          <p:cNvSpPr txBox="1"/>
          <p:nvPr/>
        </p:nvSpPr>
        <p:spPr>
          <a:xfrm>
            <a:off x="2208943" y="6248400"/>
            <a:ext cx="2347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Push all hit children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41506-6647-62D7-88A8-B9BB94256008}"/>
              </a:ext>
            </a:extLst>
          </p:cNvPr>
          <p:cNvSpPr txBox="1"/>
          <p:nvPr/>
        </p:nvSpPr>
        <p:spPr>
          <a:xfrm>
            <a:off x="7390540" y="6139695"/>
            <a:ext cx="2592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Save state and go down</a:t>
            </a:r>
          </a:p>
        </p:txBody>
      </p:sp>
    </p:spTree>
    <p:extLst>
      <p:ext uri="{BB962C8B-B14F-4D97-AF65-F5344CB8AC3E}">
        <p14:creationId xmlns:p14="http://schemas.microsoft.com/office/powerpoint/2010/main" val="6189679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366F-DCB7-2827-1F38-EDA4941D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“Push all Hit Children” VS “save state and go down”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92483-C32B-BF52-172C-E196B2394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1545328"/>
          </a:xfrm>
        </p:spPr>
        <p:txBody>
          <a:bodyPr>
            <a:normAutofit/>
          </a:bodyPr>
          <a:lstStyle/>
          <a:p>
            <a:r>
              <a:rPr lang="en-US" dirty="0"/>
              <a:t>“Save state and go down” has multiple advantages</a:t>
            </a:r>
          </a:p>
          <a:p>
            <a:pPr lvl="1"/>
            <a:r>
              <a:rPr lang="en-US" dirty="0"/>
              <a:t>Less stack usage ( maximum == depth of the octree )</a:t>
            </a:r>
          </a:p>
          <a:p>
            <a:pPr lvl="1"/>
            <a:r>
              <a:rPr lang="en-US" dirty="0"/>
              <a:t>The code is shorter as no need to reverse children to push</a:t>
            </a:r>
          </a:p>
          <a:p>
            <a:pPr lvl="1"/>
            <a:r>
              <a:rPr lang="en-US" dirty="0"/>
              <a:t>Only “moved bits” is the variable for state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625CA-BFEA-3DD2-463E-2D8893B8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54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8330A1-8B95-0F94-9B37-0E2372F93F53}"/>
              </a:ext>
            </a:extLst>
          </p:cNvPr>
          <p:cNvSpPr txBox="1"/>
          <p:nvPr/>
        </p:nvSpPr>
        <p:spPr>
          <a:xfrm>
            <a:off x="976044" y="3725140"/>
            <a:ext cx="4813443" cy="2414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node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...</a:t>
            </a:r>
          </a:p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hitChildren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findCrossedChildren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child in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hitChildren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child 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node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8FBF4-3415-1F83-7474-85B7E1E79E7F}"/>
              </a:ext>
            </a:extLst>
          </p:cNvPr>
          <p:cNvSpPr txBox="1"/>
          <p:nvPr/>
        </p:nvSpPr>
        <p:spPr>
          <a:xfrm>
            <a:off x="6736425" y="2515154"/>
            <a:ext cx="3590817" cy="3600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node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...</a:t>
            </a:r>
          </a:p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next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findNextCrossedChild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mayHaveNext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node 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next is valid 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node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next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node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64060-5E99-D63B-A1C1-AF6E7D49EBEA}"/>
              </a:ext>
            </a:extLst>
          </p:cNvPr>
          <p:cNvSpPr txBox="1"/>
          <p:nvPr/>
        </p:nvSpPr>
        <p:spPr>
          <a:xfrm>
            <a:off x="2208943" y="6248400"/>
            <a:ext cx="2347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Push all hit children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41506-6647-62D7-88A8-B9BB94256008}"/>
              </a:ext>
            </a:extLst>
          </p:cNvPr>
          <p:cNvSpPr txBox="1"/>
          <p:nvPr/>
        </p:nvSpPr>
        <p:spPr>
          <a:xfrm>
            <a:off x="7390540" y="6139695"/>
            <a:ext cx="2592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Save state and go down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EA4844-DEC1-B482-4E43-A028E4777352}"/>
              </a:ext>
            </a:extLst>
          </p:cNvPr>
          <p:cNvGrpSpPr/>
          <p:nvPr/>
        </p:nvGrpSpPr>
        <p:grpSpPr>
          <a:xfrm>
            <a:off x="506040" y="3616435"/>
            <a:ext cx="5896475" cy="2930286"/>
            <a:chOff x="506040" y="3616435"/>
            <a:chExt cx="5896475" cy="29302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7405A79-22C2-D28A-D796-CB2AAA4CF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040" y="3616435"/>
              <a:ext cx="5896475" cy="1942703"/>
            </a:xfrm>
            <a:prstGeom prst="rect">
              <a:avLst/>
            </a:prstGeom>
          </p:spPr>
        </p:pic>
        <p:sp>
          <p:nvSpPr>
            <p:cNvPr id="14" name="Speech Bubble: Rectangle 13">
              <a:extLst>
                <a:ext uri="{FF2B5EF4-FFF2-40B4-BE49-F238E27FC236}">
                  <a16:creationId xmlns:a16="http://schemas.microsoft.com/office/drawing/2014/main" id="{A272875E-8863-C1E1-C022-5B524730BC3F}"/>
                </a:ext>
              </a:extLst>
            </p:cNvPr>
            <p:cNvSpPr/>
            <p:nvPr/>
          </p:nvSpPr>
          <p:spPr>
            <a:xfrm>
              <a:off x="1150267" y="5950079"/>
              <a:ext cx="5109224" cy="596642"/>
            </a:xfrm>
            <a:prstGeom prst="wedgeRectCallout">
              <a:avLst>
                <a:gd name="adj1" fmla="val -29214"/>
                <a:gd name="adj2" fmla="val -104755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Sec. 4 in “The HERO Algorithm for Ray-Tracing Octrees”</a:t>
              </a:r>
              <a:endParaRPr lang="en-US" sz="16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4FB575-0C72-D3F5-CF38-A9339C2D6AF5}"/>
                </a:ext>
              </a:extLst>
            </p:cNvPr>
            <p:cNvCxnSpPr/>
            <p:nvPr/>
          </p:nvCxnSpPr>
          <p:spPr>
            <a:xfrm>
              <a:off x="3154166" y="4387566"/>
              <a:ext cx="303340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12A1151-8D49-4EF4-C5AF-DCF0D295C021}"/>
                </a:ext>
              </a:extLst>
            </p:cNvPr>
            <p:cNvCxnSpPr>
              <a:cxnSpLocks/>
            </p:cNvCxnSpPr>
            <p:nvPr/>
          </p:nvCxnSpPr>
          <p:spPr>
            <a:xfrm>
              <a:off x="635285" y="4560514"/>
              <a:ext cx="281899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79022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53C13-FE41-6BC3-F8BD-11DAFA8A1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tip: When you can stop traversal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2EE5A-8446-0CFC-4F3A-B960374C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8890199" cy="1197599"/>
          </a:xfrm>
        </p:spPr>
        <p:txBody>
          <a:bodyPr/>
          <a:lstStyle/>
          <a:p>
            <a:r>
              <a:rPr lang="en-US" dirty="0"/>
              <a:t>The traversal order is always ideal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You can stop traversal immediately after you find a voxel in the deepest level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/>
              <a:t>Pushed node in the stack can be totally skipped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642DF-CC7B-BB42-2981-21C222D2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55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9DE677-F44D-734D-2157-E3BC58397D52}"/>
              </a:ext>
            </a:extLst>
          </p:cNvPr>
          <p:cNvSpPr/>
          <p:nvPr/>
        </p:nvSpPr>
        <p:spPr>
          <a:xfrm>
            <a:off x="4359844" y="3755603"/>
            <a:ext cx="2251639" cy="225163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DA8717-D84D-B102-4307-2DE3B6EE8637}"/>
              </a:ext>
            </a:extLst>
          </p:cNvPr>
          <p:cNvCxnSpPr>
            <a:cxnSpLocks/>
          </p:cNvCxnSpPr>
          <p:nvPr/>
        </p:nvCxnSpPr>
        <p:spPr>
          <a:xfrm>
            <a:off x="5506113" y="3537954"/>
            <a:ext cx="0" cy="284201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F056F7-C948-A9BC-DAA3-E4F6EC2CD62F}"/>
              </a:ext>
            </a:extLst>
          </p:cNvPr>
          <p:cNvCxnSpPr>
            <a:cxnSpLocks/>
          </p:cNvCxnSpPr>
          <p:nvPr/>
        </p:nvCxnSpPr>
        <p:spPr>
          <a:xfrm flipH="1">
            <a:off x="4090704" y="4931467"/>
            <a:ext cx="269504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BE4DD50-162B-8986-32CA-2DCCC08DB988}"/>
              </a:ext>
            </a:extLst>
          </p:cNvPr>
          <p:cNvSpPr/>
          <p:nvPr/>
        </p:nvSpPr>
        <p:spPr>
          <a:xfrm>
            <a:off x="4387040" y="3790801"/>
            <a:ext cx="1106560" cy="11222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42F1AB-8A2F-2CDB-F68C-A1CEDD756CCC}"/>
              </a:ext>
            </a:extLst>
          </p:cNvPr>
          <p:cNvSpPr/>
          <p:nvPr/>
        </p:nvSpPr>
        <p:spPr>
          <a:xfrm>
            <a:off x="4409840" y="4956203"/>
            <a:ext cx="1062160" cy="103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97070D-DDB3-964F-F489-E819F49D652B}"/>
              </a:ext>
            </a:extLst>
          </p:cNvPr>
          <p:cNvSpPr/>
          <p:nvPr/>
        </p:nvSpPr>
        <p:spPr>
          <a:xfrm>
            <a:off x="5512640" y="4943003"/>
            <a:ext cx="1062160" cy="103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A403F0-12FE-555D-7A06-DFA85E4E76DF}"/>
              </a:ext>
            </a:extLst>
          </p:cNvPr>
          <p:cNvCxnSpPr>
            <a:cxnSpLocks/>
          </p:cNvCxnSpPr>
          <p:nvPr/>
        </p:nvCxnSpPr>
        <p:spPr>
          <a:xfrm flipV="1">
            <a:off x="4012802" y="3280803"/>
            <a:ext cx="2833802" cy="2484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63A382-E5D9-B6BC-4E2B-BDAE6E98B1DD}"/>
              </a:ext>
            </a:extLst>
          </p:cNvPr>
          <p:cNvGrpSpPr/>
          <p:nvPr/>
        </p:nvGrpSpPr>
        <p:grpSpPr>
          <a:xfrm>
            <a:off x="4674686" y="3991919"/>
            <a:ext cx="1634480" cy="1722425"/>
            <a:chOff x="2536286" y="3665316"/>
            <a:chExt cx="1634480" cy="1722425"/>
          </a:xfrm>
        </p:grpSpPr>
        <p:sp>
          <p:nvSpPr>
            <p:cNvPr id="22" name="Arrow: Up 21">
              <a:extLst>
                <a:ext uri="{FF2B5EF4-FFF2-40B4-BE49-F238E27FC236}">
                  <a16:creationId xmlns:a16="http://schemas.microsoft.com/office/drawing/2014/main" id="{D5A9C645-73A3-DE7E-27E4-7BC343806D72}"/>
                </a:ext>
              </a:extLst>
            </p:cNvPr>
            <p:cNvSpPr/>
            <p:nvPr/>
          </p:nvSpPr>
          <p:spPr>
            <a:xfrm rot="5400000">
              <a:off x="3251193" y="3641047"/>
              <a:ext cx="272523" cy="321061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93CA57-50A4-3154-81D1-03A5DCDFEFA0}"/>
                </a:ext>
              </a:extLst>
            </p:cNvPr>
            <p:cNvSpPr/>
            <p:nvPr/>
          </p:nvSpPr>
          <p:spPr>
            <a:xfrm>
              <a:off x="2549486" y="4899530"/>
              <a:ext cx="488211" cy="488211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rgbClr val="FFC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539FC17-D0AC-41C8-523C-BB8EBDB9EEF2}"/>
                </a:ext>
              </a:extLst>
            </p:cNvPr>
            <p:cNvSpPr/>
            <p:nvPr/>
          </p:nvSpPr>
          <p:spPr>
            <a:xfrm>
              <a:off x="2536286" y="3763130"/>
              <a:ext cx="488211" cy="488211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rgbClr val="FFC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1" name="Arrow: Up 20">
              <a:extLst>
                <a:ext uri="{FF2B5EF4-FFF2-40B4-BE49-F238E27FC236}">
                  <a16:creationId xmlns:a16="http://schemas.microsoft.com/office/drawing/2014/main" id="{9F793312-553A-16C7-8D40-DE13A76913D8}"/>
                </a:ext>
              </a:extLst>
            </p:cNvPr>
            <p:cNvSpPr/>
            <p:nvPr/>
          </p:nvSpPr>
          <p:spPr>
            <a:xfrm>
              <a:off x="2653418" y="4411314"/>
              <a:ext cx="272523" cy="321061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BEBB9B-E196-6F45-9B04-9A7A34D82503}"/>
                </a:ext>
              </a:extLst>
            </p:cNvPr>
            <p:cNvSpPr/>
            <p:nvPr/>
          </p:nvSpPr>
          <p:spPr>
            <a:xfrm>
              <a:off x="3682555" y="3778077"/>
              <a:ext cx="488211" cy="488211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rgbClr val="FFC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58B3E11C-5EA4-9D2B-6A45-13ED565EFB88}"/>
              </a:ext>
            </a:extLst>
          </p:cNvPr>
          <p:cNvSpPr/>
          <p:nvPr/>
        </p:nvSpPr>
        <p:spPr>
          <a:xfrm>
            <a:off x="5385654" y="4372316"/>
            <a:ext cx="191192" cy="191192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FFB1F00C-5C17-E873-3F20-1368B7EB6A44}"/>
              </a:ext>
            </a:extLst>
          </p:cNvPr>
          <p:cNvSpPr/>
          <p:nvPr/>
        </p:nvSpPr>
        <p:spPr>
          <a:xfrm>
            <a:off x="5584800" y="4820712"/>
            <a:ext cx="974400" cy="365331"/>
          </a:xfrm>
          <a:prstGeom prst="wedgeRectCallout">
            <a:avLst>
              <a:gd name="adj1" fmla="val -48211"/>
              <a:gd name="adj2" fmla="val -88434"/>
            </a:avLst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Hit!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8158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53C13-FE41-6BC3-F8BD-11DAFA8A1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tip: Back Voxel Skip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02EE5A-8446-0CFC-4F3A-B960374C06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869601"/>
                <a:ext cx="8890199" cy="146815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Voxels behind the ray can be skipped</a:t>
                </a:r>
              </a:p>
              <a:p>
                <a:pPr lvl="1"/>
                <a:r>
                  <a:rPr lang="en-US" dirty="0">
                    <a:solidFill>
                      <a:srgbClr val="FFFF00"/>
                    </a:solidFill>
                    <a:sym typeface="Wingdings" panose="05000000000000000000" pitchFamily="2" charset="2"/>
                  </a:rPr>
                  <a:t>When the next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𝒖𝒎𝒊𝒏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𝒏𝒆𝒙𝒕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FF00"/>
                    </a:solidFill>
                    <a:sym typeface="Wingdings" panose="05000000000000000000" pitchFamily="2" charset="2"/>
                  </a:rPr>
                  <a:t> is negative,  the current voxel is totally behind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You don’t have to traverse into the voxel</a:t>
                </a:r>
                <a:r>
                  <a:rPr lang="en-US" dirty="0">
                    <a:solidFill>
                      <a:srgbClr val="FFFF0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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02EE5A-8446-0CFC-4F3A-B960374C0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869601"/>
                <a:ext cx="8890199" cy="1468152"/>
              </a:xfrm>
              <a:blipFill>
                <a:blip r:embed="rId2"/>
                <a:stretch>
                  <a:fillRect l="-480" t="-2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642DF-CC7B-BB42-2981-21C222D2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56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9DE677-F44D-734D-2157-E3BC58397D52}"/>
              </a:ext>
            </a:extLst>
          </p:cNvPr>
          <p:cNvSpPr/>
          <p:nvPr/>
        </p:nvSpPr>
        <p:spPr>
          <a:xfrm>
            <a:off x="4359844" y="3755603"/>
            <a:ext cx="2251639" cy="225163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DA8717-D84D-B102-4307-2DE3B6EE8637}"/>
              </a:ext>
            </a:extLst>
          </p:cNvPr>
          <p:cNvCxnSpPr>
            <a:cxnSpLocks/>
          </p:cNvCxnSpPr>
          <p:nvPr/>
        </p:nvCxnSpPr>
        <p:spPr>
          <a:xfrm>
            <a:off x="5506113" y="3537954"/>
            <a:ext cx="0" cy="284201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F056F7-C948-A9BC-DAA3-E4F6EC2CD62F}"/>
              </a:ext>
            </a:extLst>
          </p:cNvPr>
          <p:cNvCxnSpPr>
            <a:cxnSpLocks/>
          </p:cNvCxnSpPr>
          <p:nvPr/>
        </p:nvCxnSpPr>
        <p:spPr>
          <a:xfrm flipH="1">
            <a:off x="4090704" y="4931467"/>
            <a:ext cx="269504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A403F0-12FE-555D-7A06-DFA85E4E76DF}"/>
              </a:ext>
            </a:extLst>
          </p:cNvPr>
          <p:cNvCxnSpPr>
            <a:cxnSpLocks/>
          </p:cNvCxnSpPr>
          <p:nvPr/>
        </p:nvCxnSpPr>
        <p:spPr>
          <a:xfrm flipV="1">
            <a:off x="5200650" y="3280803"/>
            <a:ext cx="1645954" cy="1443343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8B3E11C-5EA4-9D2B-6A45-13ED565EFB88}"/>
              </a:ext>
            </a:extLst>
          </p:cNvPr>
          <p:cNvSpPr/>
          <p:nvPr/>
        </p:nvSpPr>
        <p:spPr>
          <a:xfrm>
            <a:off x="4845904" y="4835866"/>
            <a:ext cx="191192" cy="191192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FBBF60-6479-4492-3C43-E8D29DD9A7FE}"/>
                  </a:ext>
                </a:extLst>
              </p:cNvPr>
              <p:cNvSpPr txBox="1"/>
              <p:nvPr/>
            </p:nvSpPr>
            <p:spPr>
              <a:xfrm>
                <a:off x="2880775" y="4404585"/>
                <a:ext cx="1368136" cy="285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𝒖𝒎𝒊𝒏</m:t>
                          </m:r>
                          <m:r>
                            <a:rPr lang="en-US" sz="1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𝒏𝒆𝒙𝒕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FBBF60-6479-4492-3C43-E8D29DD9A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775" y="4404585"/>
                <a:ext cx="1368136" cy="2852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6162F3-DD90-C0B8-DF17-3BE1D88DC123}"/>
              </a:ext>
            </a:extLst>
          </p:cNvPr>
          <p:cNvCxnSpPr/>
          <p:nvPr/>
        </p:nvCxnSpPr>
        <p:spPr>
          <a:xfrm flipH="1">
            <a:off x="3892550" y="4724916"/>
            <a:ext cx="1301750" cy="108533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D8615F4-81BA-03A8-7FB1-FF090CB264C4}"/>
              </a:ext>
            </a:extLst>
          </p:cNvPr>
          <p:cNvSpPr/>
          <p:nvPr/>
        </p:nvSpPr>
        <p:spPr>
          <a:xfrm>
            <a:off x="4485915" y="5501858"/>
            <a:ext cx="885628" cy="361832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65D868E-DEC9-9A75-6FF2-8D3B03AFC0DF}"/>
              </a:ext>
            </a:extLst>
          </p:cNvPr>
          <p:cNvSpPr/>
          <p:nvPr/>
        </p:nvSpPr>
        <p:spPr>
          <a:xfrm>
            <a:off x="4522122" y="3864054"/>
            <a:ext cx="786477" cy="369332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09405D-793D-FA43-8696-58B0FDE45597}"/>
              </a:ext>
            </a:extLst>
          </p:cNvPr>
          <p:cNvCxnSpPr/>
          <p:nvPr/>
        </p:nvCxnSpPr>
        <p:spPr>
          <a:xfrm flipH="1" flipV="1">
            <a:off x="4070350" y="4591050"/>
            <a:ext cx="775554" cy="29037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334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46A0E89-2CDC-F620-D337-A4B31A84A840}"/>
              </a:ext>
            </a:extLst>
          </p:cNvPr>
          <p:cNvSpPr/>
          <p:nvPr/>
        </p:nvSpPr>
        <p:spPr>
          <a:xfrm>
            <a:off x="4928678" y="2994209"/>
            <a:ext cx="4416922" cy="1357301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5CCB10-E88D-1164-2AB8-702A9AB6CBB5}"/>
              </a:ext>
            </a:extLst>
          </p:cNvPr>
          <p:cNvSpPr/>
          <p:nvPr/>
        </p:nvSpPr>
        <p:spPr>
          <a:xfrm>
            <a:off x="1728000" y="3000054"/>
            <a:ext cx="1995775" cy="1357301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43597-2BE6-B050-CC9A-2D83E93B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for Rays with Negative Directions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BA7665-5D2C-47FB-8AFB-98F3D8F6D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869601"/>
                <a:ext cx="10840914" cy="1130453"/>
              </a:xfrm>
            </p:spPr>
            <p:txBody>
              <a:bodyPr/>
              <a:lstStyle/>
              <a:p>
                <a:r>
                  <a:rPr lang="en-US" dirty="0"/>
                  <a:t>The traversal algorithm so far assumes all components of ray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are positive</a:t>
                </a:r>
              </a:p>
              <a:p>
                <a:r>
                  <a:rPr lang="en-US" dirty="0"/>
                  <a:t>How to handle negative rays?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BA7665-5D2C-47FB-8AFB-98F3D8F6D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869601"/>
                <a:ext cx="10840914" cy="1130453"/>
              </a:xfrm>
              <a:blipFill>
                <a:blip r:embed="rId2"/>
                <a:stretch>
                  <a:fillRect l="-394" t="-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1FEA6-A2D5-C71F-C253-84E9A47CB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57</a:t>
            </a:fld>
            <a:endParaRPr lang="en-US" noProof="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6DB3B2-0533-65BA-E391-6C98D0A1B1F7}"/>
              </a:ext>
            </a:extLst>
          </p:cNvPr>
          <p:cNvCxnSpPr>
            <a:cxnSpLocks/>
          </p:cNvCxnSpPr>
          <p:nvPr/>
        </p:nvCxnSpPr>
        <p:spPr>
          <a:xfrm>
            <a:off x="2270590" y="3961582"/>
            <a:ext cx="873303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903BAF-CE93-437F-6A41-7DCF94CB3B3C}"/>
              </a:ext>
            </a:extLst>
          </p:cNvPr>
          <p:cNvCxnSpPr>
            <a:cxnSpLocks/>
          </p:cNvCxnSpPr>
          <p:nvPr/>
        </p:nvCxnSpPr>
        <p:spPr>
          <a:xfrm flipV="1">
            <a:off x="2443538" y="3191020"/>
            <a:ext cx="0" cy="963203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340B38-55EE-7F09-3277-D53E29DBF205}"/>
              </a:ext>
            </a:extLst>
          </p:cNvPr>
          <p:cNvCxnSpPr>
            <a:cxnSpLocks/>
          </p:cNvCxnSpPr>
          <p:nvPr/>
        </p:nvCxnSpPr>
        <p:spPr>
          <a:xfrm flipV="1">
            <a:off x="2547445" y="3615049"/>
            <a:ext cx="514255" cy="104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B41583-30B5-4F5A-B5EC-E71E5383FAF3}"/>
              </a:ext>
            </a:extLst>
          </p:cNvPr>
          <p:cNvSpPr txBox="1"/>
          <p:nvPr/>
        </p:nvSpPr>
        <p:spPr>
          <a:xfrm>
            <a:off x="2270590" y="4393591"/>
            <a:ext cx="1099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positive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F4140E-5B28-21A2-8E58-DB739305752F}"/>
              </a:ext>
            </a:extLst>
          </p:cNvPr>
          <p:cNvCxnSpPr>
            <a:cxnSpLocks/>
          </p:cNvCxnSpPr>
          <p:nvPr/>
        </p:nvCxnSpPr>
        <p:spPr>
          <a:xfrm>
            <a:off x="5148459" y="3969633"/>
            <a:ext cx="873303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161C1D-030E-121B-64EF-ECD571D122F1}"/>
              </a:ext>
            </a:extLst>
          </p:cNvPr>
          <p:cNvCxnSpPr>
            <a:cxnSpLocks/>
          </p:cNvCxnSpPr>
          <p:nvPr/>
        </p:nvCxnSpPr>
        <p:spPr>
          <a:xfrm flipV="1">
            <a:off x="5321407" y="3199071"/>
            <a:ext cx="0" cy="963203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1B49BC-08C5-9BCC-DEDA-B7BD408B3393}"/>
              </a:ext>
            </a:extLst>
          </p:cNvPr>
          <p:cNvCxnSpPr>
            <a:cxnSpLocks/>
          </p:cNvCxnSpPr>
          <p:nvPr/>
        </p:nvCxnSpPr>
        <p:spPr>
          <a:xfrm>
            <a:off x="5646754" y="3387683"/>
            <a:ext cx="514254" cy="423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7E4DE3-DDE0-E8FF-8A0C-E7E2FFDFC559}"/>
              </a:ext>
            </a:extLst>
          </p:cNvPr>
          <p:cNvSpPr txBox="1"/>
          <p:nvPr/>
        </p:nvSpPr>
        <p:spPr>
          <a:xfrm>
            <a:off x="6570819" y="4357356"/>
            <a:ext cx="1099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negative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84385E-73B8-3C6B-D714-A58DE88CEFA7}"/>
              </a:ext>
            </a:extLst>
          </p:cNvPr>
          <p:cNvCxnSpPr>
            <a:cxnSpLocks/>
          </p:cNvCxnSpPr>
          <p:nvPr/>
        </p:nvCxnSpPr>
        <p:spPr>
          <a:xfrm>
            <a:off x="6573140" y="3969633"/>
            <a:ext cx="873303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7DF92D-A1B7-89E6-E893-60A70D91CCE1}"/>
              </a:ext>
            </a:extLst>
          </p:cNvPr>
          <p:cNvCxnSpPr>
            <a:cxnSpLocks/>
          </p:cNvCxnSpPr>
          <p:nvPr/>
        </p:nvCxnSpPr>
        <p:spPr>
          <a:xfrm flipV="1">
            <a:off x="6746088" y="3199071"/>
            <a:ext cx="0" cy="963203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B151938-D4F8-BC1F-77CF-6AED908E5F9C}"/>
              </a:ext>
            </a:extLst>
          </p:cNvPr>
          <p:cNvCxnSpPr>
            <a:cxnSpLocks/>
          </p:cNvCxnSpPr>
          <p:nvPr/>
        </p:nvCxnSpPr>
        <p:spPr>
          <a:xfrm flipH="1">
            <a:off x="6861362" y="3615049"/>
            <a:ext cx="585081" cy="1595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794371-0D73-38C0-1770-6FE20CF0D4AE}"/>
              </a:ext>
            </a:extLst>
          </p:cNvPr>
          <p:cNvCxnSpPr>
            <a:cxnSpLocks/>
          </p:cNvCxnSpPr>
          <p:nvPr/>
        </p:nvCxnSpPr>
        <p:spPr>
          <a:xfrm>
            <a:off x="7946449" y="3969633"/>
            <a:ext cx="873303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B28A3D0-9882-8B2E-F29C-1F27FDBEF06D}"/>
              </a:ext>
            </a:extLst>
          </p:cNvPr>
          <p:cNvCxnSpPr>
            <a:cxnSpLocks/>
          </p:cNvCxnSpPr>
          <p:nvPr/>
        </p:nvCxnSpPr>
        <p:spPr>
          <a:xfrm flipV="1">
            <a:off x="8119397" y="3199071"/>
            <a:ext cx="0" cy="963203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C1B684-7935-0B4D-8144-D141443B39C9}"/>
              </a:ext>
            </a:extLst>
          </p:cNvPr>
          <p:cNvCxnSpPr>
            <a:cxnSpLocks/>
          </p:cNvCxnSpPr>
          <p:nvPr/>
        </p:nvCxnSpPr>
        <p:spPr>
          <a:xfrm flipH="1" flipV="1">
            <a:off x="8513511" y="3451229"/>
            <a:ext cx="557681" cy="387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5563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619E-FB59-0851-5C5D-68FFE5F5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4C7FE-79E0-1E28-5EC6-F1F0263A8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4896929" cy="2086337"/>
          </a:xfrm>
        </p:spPr>
        <p:txBody>
          <a:bodyPr>
            <a:normAutofit/>
          </a:bodyPr>
          <a:lstStyle/>
          <a:p>
            <a:r>
              <a:rPr lang="en-US" dirty="0"/>
              <a:t>Mirror image around the center of the octree</a:t>
            </a:r>
          </a:p>
          <a:p>
            <a:pPr lvl="1"/>
            <a:r>
              <a:rPr lang="en-US" dirty="0"/>
              <a:t>Do it for each axis</a:t>
            </a:r>
          </a:p>
          <a:p>
            <a:r>
              <a:rPr lang="en-US" dirty="0"/>
              <a:t>What about children’s order?</a:t>
            </a:r>
          </a:p>
          <a:p>
            <a:pPr lvl="1"/>
            <a:r>
              <a:rPr lang="en-US" dirty="0"/>
              <a:t>They can be reordered by XOR bit operation</a:t>
            </a:r>
          </a:p>
          <a:p>
            <a:pPr lvl="1"/>
            <a:r>
              <a:rPr lang="en-US" dirty="0"/>
              <a:t>Just apply “flip bits” to the child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6BAD9-949D-BED8-8B0E-32329E1F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58</a:t>
            </a:fld>
            <a:endParaRPr lang="en-US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C8BC8F-9A9C-E122-20DB-99C00828A3F3}"/>
              </a:ext>
            </a:extLst>
          </p:cNvPr>
          <p:cNvGrpSpPr/>
          <p:nvPr/>
        </p:nvGrpSpPr>
        <p:grpSpPr>
          <a:xfrm>
            <a:off x="6096000" y="969355"/>
            <a:ext cx="4849403" cy="2330232"/>
            <a:chOff x="5517222" y="1869600"/>
            <a:chExt cx="6328881" cy="304115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FF77AAD-6A68-4533-9742-9C4551B15B44}"/>
                </a:ext>
              </a:extLst>
            </p:cNvPr>
            <p:cNvSpPr/>
            <p:nvPr/>
          </p:nvSpPr>
          <p:spPr>
            <a:xfrm>
              <a:off x="5517222" y="1869600"/>
              <a:ext cx="6328881" cy="3041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6336974-EE0F-C7D9-A30A-9EE86E454AC2}"/>
                </a:ext>
              </a:extLst>
            </p:cNvPr>
            <p:cNvCxnSpPr>
              <a:cxnSpLocks/>
            </p:cNvCxnSpPr>
            <p:nvPr/>
          </p:nvCxnSpPr>
          <p:spPr>
            <a:xfrm>
              <a:off x="5936072" y="3949774"/>
              <a:ext cx="1587969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224705-DB06-0695-7B48-F672E26D0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9020" y="2436068"/>
              <a:ext cx="0" cy="1706347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5A8520-9097-3E72-A97E-01C251A4EB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0276" y="3389836"/>
              <a:ext cx="557681" cy="3877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4634EB-848D-732A-2EA6-4361CB60FEA8}"/>
                </a:ext>
              </a:extLst>
            </p:cNvPr>
            <p:cNvSpPr/>
            <p:nvPr/>
          </p:nvSpPr>
          <p:spPr>
            <a:xfrm>
              <a:off x="6591076" y="2809435"/>
              <a:ext cx="774264" cy="7742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2BB6AF-3873-13E3-C760-21382B399B68}"/>
                </a:ext>
              </a:extLst>
            </p:cNvPr>
            <p:cNvCxnSpPr/>
            <p:nvPr/>
          </p:nvCxnSpPr>
          <p:spPr>
            <a:xfrm>
              <a:off x="6969238" y="2217117"/>
              <a:ext cx="0" cy="230312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DCFA6EE-3F4C-8B4B-A9C5-34702689930B}"/>
                </a:ext>
              </a:extLst>
            </p:cNvPr>
            <p:cNvCxnSpPr>
              <a:cxnSpLocks/>
            </p:cNvCxnSpPr>
            <p:nvPr/>
          </p:nvCxnSpPr>
          <p:spPr>
            <a:xfrm>
              <a:off x="9328126" y="3949774"/>
              <a:ext cx="1587970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7A9CF-C60C-EF78-8896-47626834E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1074" y="2436068"/>
              <a:ext cx="0" cy="1706347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9154F83-5A27-CD9E-93C1-7767704810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12330" y="3389836"/>
              <a:ext cx="557681" cy="38772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90AC8B7-EF03-2F60-65D4-99187E14E4CD}"/>
                </a:ext>
              </a:extLst>
            </p:cNvPr>
            <p:cNvSpPr/>
            <p:nvPr/>
          </p:nvSpPr>
          <p:spPr>
            <a:xfrm>
              <a:off x="9983129" y="2809434"/>
              <a:ext cx="774264" cy="7742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9B55F5-2A17-77AC-FA52-A76505FA39B2}"/>
                </a:ext>
              </a:extLst>
            </p:cNvPr>
            <p:cNvCxnSpPr/>
            <p:nvPr/>
          </p:nvCxnSpPr>
          <p:spPr>
            <a:xfrm>
              <a:off x="10361292" y="2217116"/>
              <a:ext cx="0" cy="230312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B570EF8-38E4-6FA0-B9D1-B013F3540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7167" y="3398398"/>
              <a:ext cx="454938" cy="40753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row: Up 24">
              <a:extLst>
                <a:ext uri="{FF2B5EF4-FFF2-40B4-BE49-F238E27FC236}">
                  <a16:creationId xmlns:a16="http://schemas.microsoft.com/office/drawing/2014/main" id="{B98545DB-7C5D-FA29-941D-595B2ECF9E8E}"/>
                </a:ext>
              </a:extLst>
            </p:cNvPr>
            <p:cNvSpPr/>
            <p:nvPr/>
          </p:nvSpPr>
          <p:spPr>
            <a:xfrm rot="5400000">
              <a:off x="8494994" y="3217215"/>
              <a:ext cx="272523" cy="321061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9461443-0F78-BA3B-26F4-C3EB289FDB9E}"/>
              </a:ext>
            </a:extLst>
          </p:cNvPr>
          <p:cNvGrpSpPr/>
          <p:nvPr/>
        </p:nvGrpSpPr>
        <p:grpSpPr>
          <a:xfrm>
            <a:off x="6131833" y="3955937"/>
            <a:ext cx="4849403" cy="2330232"/>
            <a:chOff x="6131833" y="3955937"/>
            <a:chExt cx="4849403" cy="233023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E25D7D1-466E-7EE0-0907-5ECA637386D6}"/>
                </a:ext>
              </a:extLst>
            </p:cNvPr>
            <p:cNvSpPr/>
            <p:nvPr/>
          </p:nvSpPr>
          <p:spPr>
            <a:xfrm>
              <a:off x="6131833" y="3955937"/>
              <a:ext cx="4849403" cy="23302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A5A15DB-E2D3-5C40-D9EA-F8AB91946E88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58" y="5656169"/>
              <a:ext cx="1216756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2889C05-3700-8E73-8956-DFAD78C05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9577" y="4496316"/>
              <a:ext cx="0" cy="1307461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844B606-BA7B-59FE-5CF1-992159BE49ED}"/>
                </a:ext>
              </a:extLst>
            </p:cNvPr>
            <p:cNvSpPr/>
            <p:nvPr/>
          </p:nvSpPr>
          <p:spPr>
            <a:xfrm>
              <a:off x="7014777" y="4663717"/>
              <a:ext cx="593267" cy="5932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CC5A601-452A-041C-2480-CF142EE9D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8088" y="4957453"/>
              <a:ext cx="1233287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row: Up 40">
              <a:extLst>
                <a:ext uri="{FF2B5EF4-FFF2-40B4-BE49-F238E27FC236}">
                  <a16:creationId xmlns:a16="http://schemas.microsoft.com/office/drawing/2014/main" id="{589DE6F4-4188-3D38-22B7-D273DE770E26}"/>
                </a:ext>
              </a:extLst>
            </p:cNvPr>
            <p:cNvSpPr/>
            <p:nvPr/>
          </p:nvSpPr>
          <p:spPr>
            <a:xfrm rot="5400000">
              <a:off x="8333048" y="4988642"/>
              <a:ext cx="208816" cy="246008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37F7464-8337-E739-E018-0877F17D5510}"/>
                </a:ext>
              </a:extLst>
            </p:cNvPr>
            <p:cNvCxnSpPr>
              <a:cxnSpLocks/>
            </p:cNvCxnSpPr>
            <p:nvPr/>
          </p:nvCxnSpPr>
          <p:spPr>
            <a:xfrm>
              <a:off x="6750005" y="4784643"/>
              <a:ext cx="659129" cy="7308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49A6B34-DD19-52EC-CFA0-16E2DE2F78CF}"/>
                </a:ext>
              </a:extLst>
            </p:cNvPr>
            <p:cNvCxnSpPr>
              <a:cxnSpLocks/>
            </p:cNvCxnSpPr>
            <p:nvPr/>
          </p:nvCxnSpPr>
          <p:spPr>
            <a:xfrm>
              <a:off x="8733450" y="5656169"/>
              <a:ext cx="1216756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0C855E3-FB69-7DE5-1673-0A1127C7C1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5969" y="4496316"/>
              <a:ext cx="0" cy="1307461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993FE28-2411-E44F-D6BA-A606BDC18DDD}"/>
                </a:ext>
              </a:extLst>
            </p:cNvPr>
            <p:cNvSpPr/>
            <p:nvPr/>
          </p:nvSpPr>
          <p:spPr>
            <a:xfrm>
              <a:off x="9271169" y="4663717"/>
              <a:ext cx="593267" cy="5932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FB5EF5D-9072-9CD9-0B77-1FEB857D3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4480" y="4957453"/>
              <a:ext cx="1233287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A60E5B6-E4DD-4A87-5B3B-0159DA0EB32A}"/>
                </a:ext>
              </a:extLst>
            </p:cNvPr>
            <p:cNvCxnSpPr>
              <a:cxnSpLocks/>
            </p:cNvCxnSpPr>
            <p:nvPr/>
          </p:nvCxnSpPr>
          <p:spPr>
            <a:xfrm>
              <a:off x="9006397" y="4784643"/>
              <a:ext cx="659129" cy="73080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0B20955-07A5-C1B0-99B4-F515A1570E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8489" y="4417767"/>
              <a:ext cx="637679" cy="69883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F769DD0-D5AE-761D-909B-FAC8716F7DB8}"/>
              </a:ext>
            </a:extLst>
          </p:cNvPr>
          <p:cNvSpPr txBox="1"/>
          <p:nvPr/>
        </p:nvSpPr>
        <p:spPr>
          <a:xfrm>
            <a:off x="8215973" y="561962"/>
            <a:ext cx="11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flip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E9073B-FF7C-668A-DDC7-8E87BA606BBD}"/>
              </a:ext>
            </a:extLst>
          </p:cNvPr>
          <p:cNvSpPr txBox="1"/>
          <p:nvPr/>
        </p:nvSpPr>
        <p:spPr>
          <a:xfrm>
            <a:off x="8131261" y="3540356"/>
            <a:ext cx="11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flip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17BF7D7-76F9-C14C-DB03-F07FF1F4053F}"/>
              </a:ext>
            </a:extLst>
          </p:cNvPr>
          <p:cNvGrpSpPr/>
          <p:nvPr/>
        </p:nvGrpSpPr>
        <p:grpSpPr>
          <a:xfrm>
            <a:off x="994505" y="4038460"/>
            <a:ext cx="4010879" cy="1639397"/>
            <a:chOff x="994505" y="4038460"/>
            <a:chExt cx="4010879" cy="163939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29270DC-2BF5-52F1-9F90-A81FA5A72FA1}"/>
                </a:ext>
              </a:extLst>
            </p:cNvPr>
            <p:cNvSpPr/>
            <p:nvPr/>
          </p:nvSpPr>
          <p:spPr>
            <a:xfrm>
              <a:off x="2687308" y="4041367"/>
              <a:ext cx="593267" cy="5932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F53A1A8-D75E-7EEB-C118-5009F44D269C}"/>
                </a:ext>
              </a:extLst>
            </p:cNvPr>
            <p:cNvSpPr/>
            <p:nvPr/>
          </p:nvSpPr>
          <p:spPr>
            <a:xfrm>
              <a:off x="3280575" y="4038460"/>
              <a:ext cx="593267" cy="5932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20C6A40-38EE-2D25-7A37-ACF0AA074B47}"/>
                </a:ext>
              </a:extLst>
            </p:cNvPr>
            <p:cNvSpPr/>
            <p:nvPr/>
          </p:nvSpPr>
          <p:spPr>
            <a:xfrm>
              <a:off x="2687308" y="4634634"/>
              <a:ext cx="593267" cy="5932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DC5641D-B6F0-4541-F6C2-816C611807CB}"/>
                </a:ext>
              </a:extLst>
            </p:cNvPr>
            <p:cNvSpPr/>
            <p:nvPr/>
          </p:nvSpPr>
          <p:spPr>
            <a:xfrm>
              <a:off x="3280575" y="4631727"/>
              <a:ext cx="593267" cy="5932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60" name="Connector: Curved 59">
              <a:extLst>
                <a:ext uri="{FF2B5EF4-FFF2-40B4-BE49-F238E27FC236}">
                  <a16:creationId xmlns:a16="http://schemas.microsoft.com/office/drawing/2014/main" id="{8133A15E-FF25-39F8-6853-D606E1A1B51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53744" y="4338000"/>
              <a:ext cx="12700" cy="593267"/>
            </a:xfrm>
            <a:prstGeom prst="curvedConnector3">
              <a:avLst>
                <a:gd name="adj1" fmla="val 2042693"/>
              </a:avLst>
            </a:prstGeom>
            <a:ln w="38100">
              <a:solidFill>
                <a:srgbClr val="FFFF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3140FA7-72EC-08DF-F1CA-B26B9BF13F16}"/>
                </a:ext>
              </a:extLst>
            </p:cNvPr>
            <p:cNvSpPr txBox="1"/>
            <p:nvPr/>
          </p:nvSpPr>
          <p:spPr>
            <a:xfrm>
              <a:off x="994505" y="4494440"/>
              <a:ext cx="12377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index ^ 10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1BA742A-7E5F-4CC6-CD02-E560089B83FB}"/>
                </a:ext>
              </a:extLst>
            </p:cNvPr>
            <p:cNvSpPr txBox="1"/>
            <p:nvPr/>
          </p:nvSpPr>
          <p:spPr>
            <a:xfrm>
              <a:off x="3767610" y="5339303"/>
              <a:ext cx="12377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index ^ 01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5BBC6910-7036-A03D-61C4-CB3D53528E9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279121" y="5056168"/>
              <a:ext cx="2907" cy="593267"/>
            </a:xfrm>
            <a:prstGeom prst="curvedConnector3">
              <a:avLst>
                <a:gd name="adj1" fmla="val -9984348"/>
              </a:avLst>
            </a:prstGeom>
            <a:ln w="38100">
              <a:solidFill>
                <a:srgbClr val="FFFF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3694778A-0DD0-D416-CB8A-6C16DB9EEB99}"/>
              </a:ext>
            </a:extLst>
          </p:cNvPr>
          <p:cNvSpPr txBox="1"/>
          <p:nvPr/>
        </p:nvSpPr>
        <p:spPr>
          <a:xfrm>
            <a:off x="1158304" y="5937565"/>
            <a:ext cx="423949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 index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flipBits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];</a:t>
            </a:r>
          </a:p>
        </p:txBody>
      </p:sp>
    </p:spTree>
    <p:extLst>
      <p:ext uri="{BB962C8B-B14F-4D97-AF65-F5344CB8AC3E}">
        <p14:creationId xmlns:p14="http://schemas.microsoft.com/office/powerpoint/2010/main" val="403133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9A687-6B79-33B1-835B-0D73868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Voxel Attribute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C1F8E-8E26-E725-C085-1687DFB54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9BA3B-3E5D-E8E9-C2E1-CCCCA9D80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950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8E519F4-FF27-373F-1720-3B1C5E07F4A1}"/>
              </a:ext>
            </a:extLst>
          </p:cNvPr>
          <p:cNvSpPr/>
          <p:nvPr/>
        </p:nvSpPr>
        <p:spPr>
          <a:xfrm>
            <a:off x="6369050" y="3784650"/>
            <a:ext cx="2584413" cy="238125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DF2362-600C-9A38-3265-08C053FE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Voxel – Triangle collision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611A-849E-7FB0-AEFB-2468D4D0B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Voxelization: check if the voxel and triangle are overlapped</a:t>
            </a:r>
          </a:p>
          <a:p>
            <a:r>
              <a:rPr lang="en-US" dirty="0"/>
              <a:t>Two conditions</a:t>
            </a:r>
          </a:p>
          <a:p>
            <a:pPr lvl="1"/>
            <a:r>
              <a:rPr lang="en-US" dirty="0"/>
              <a:t>(condition 1) Triangle plane and the voxel are overlapped</a:t>
            </a:r>
          </a:p>
          <a:p>
            <a:pPr lvl="1"/>
            <a:r>
              <a:rPr lang="en-US" dirty="0"/>
              <a:t>(condition 2) 2d projected triangle and 2d projected voxel are overlapped for each axis ( X, Y, Z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59B82-4124-0E96-0D5B-697CA740F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6</a:t>
            </a:fld>
            <a:endParaRPr lang="en-US" noProof="0" dirty="0"/>
          </a:p>
        </p:txBody>
      </p:sp>
      <p:pic>
        <p:nvPicPr>
          <p:cNvPr id="6" name="Picture 5" descr="A red and blue cube with a triangle&#10;&#10;Description automatically generated">
            <a:extLst>
              <a:ext uri="{FF2B5EF4-FFF2-40B4-BE49-F238E27FC236}">
                <a16:creationId xmlns:a16="http://schemas.microsoft.com/office/drawing/2014/main" id="{990F6069-B79A-D103-5546-32C73882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05" y="3784650"/>
            <a:ext cx="2381250" cy="2381250"/>
          </a:xfrm>
          <a:prstGeom prst="rect">
            <a:avLst/>
          </a:prstGeom>
        </p:spPr>
      </p:pic>
      <p:sp>
        <p:nvSpPr>
          <p:cNvPr id="7" name="Cube 6">
            <a:extLst>
              <a:ext uri="{FF2B5EF4-FFF2-40B4-BE49-F238E27FC236}">
                <a16:creationId xmlns:a16="http://schemas.microsoft.com/office/drawing/2014/main" id="{82128F8C-4519-918E-641A-18F937189DC4}"/>
              </a:ext>
            </a:extLst>
          </p:cNvPr>
          <p:cNvSpPr/>
          <p:nvPr/>
        </p:nvSpPr>
        <p:spPr>
          <a:xfrm>
            <a:off x="6563099" y="4126023"/>
            <a:ext cx="1390650" cy="1390650"/>
          </a:xfrm>
          <a:prstGeom prst="cube">
            <a:avLst/>
          </a:prstGeom>
          <a:solidFill>
            <a:srgbClr val="EF757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3BB65BD-9B38-FE41-1B6E-173FDD717658}"/>
              </a:ext>
            </a:extLst>
          </p:cNvPr>
          <p:cNvSpPr/>
          <p:nvPr/>
        </p:nvSpPr>
        <p:spPr>
          <a:xfrm rot="2185069">
            <a:off x="7012267" y="4444482"/>
            <a:ext cx="403438" cy="708747"/>
          </a:xfrm>
          <a:prstGeom prst="triangle">
            <a:avLst>
              <a:gd name="adj" fmla="val 89733"/>
            </a:avLst>
          </a:prstGeom>
          <a:solidFill>
            <a:srgbClr val="9E97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E90E681-602B-09CF-38F4-0163E0A2B307}"/>
              </a:ext>
            </a:extLst>
          </p:cNvPr>
          <p:cNvSpPr/>
          <p:nvPr/>
        </p:nvSpPr>
        <p:spPr>
          <a:xfrm rot="18834503">
            <a:off x="7875699" y="4465847"/>
            <a:ext cx="1256880" cy="736951"/>
          </a:xfrm>
          <a:prstGeom prst="parallelogram">
            <a:avLst>
              <a:gd name="adj" fmla="val 102842"/>
            </a:avLst>
          </a:prstGeom>
          <a:solidFill>
            <a:srgbClr val="EF757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22B38733-90F3-7B63-1C8A-9DBD9D04A9BE}"/>
              </a:ext>
            </a:extLst>
          </p:cNvPr>
          <p:cNvSpPr/>
          <p:nvPr/>
        </p:nvSpPr>
        <p:spPr>
          <a:xfrm rot="2185069">
            <a:off x="8468297" y="4593173"/>
            <a:ext cx="368795" cy="513354"/>
          </a:xfrm>
          <a:prstGeom prst="triangle">
            <a:avLst>
              <a:gd name="adj" fmla="val 0"/>
            </a:avLst>
          </a:prstGeom>
          <a:solidFill>
            <a:srgbClr val="9E97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71BFDC-D1AB-E9DC-C84A-E5C5D0BD437A}"/>
              </a:ext>
            </a:extLst>
          </p:cNvPr>
          <p:cNvCxnSpPr>
            <a:cxnSpLocks/>
          </p:cNvCxnSpPr>
          <p:nvPr/>
        </p:nvCxnSpPr>
        <p:spPr>
          <a:xfrm flipV="1">
            <a:off x="7562850" y="4565700"/>
            <a:ext cx="1085850" cy="381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710A9B-479C-65AA-CCF9-4941533D6441}"/>
              </a:ext>
            </a:extLst>
          </p:cNvPr>
          <p:cNvCxnSpPr>
            <a:cxnSpLocks/>
          </p:cNvCxnSpPr>
          <p:nvPr/>
        </p:nvCxnSpPr>
        <p:spPr>
          <a:xfrm flipV="1">
            <a:off x="6862763" y="4935648"/>
            <a:ext cx="1490334" cy="396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B637F3-A5DB-CFE8-96ED-EA143D6AECCE}"/>
              </a:ext>
            </a:extLst>
          </p:cNvPr>
          <p:cNvCxnSpPr>
            <a:cxnSpLocks/>
          </p:cNvCxnSpPr>
          <p:nvPr/>
        </p:nvCxnSpPr>
        <p:spPr>
          <a:xfrm flipV="1">
            <a:off x="7203294" y="5184825"/>
            <a:ext cx="1435881" cy="1428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F29079B-DA0E-6475-BD72-2B0D643635F4}"/>
              </a:ext>
            </a:extLst>
          </p:cNvPr>
          <p:cNvSpPr txBox="1"/>
          <p:nvPr/>
        </p:nvSpPr>
        <p:spPr>
          <a:xfrm>
            <a:off x="3022791" y="6135508"/>
            <a:ext cx="1356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condition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338027-794B-8E87-3FD9-D8F706E51E94}"/>
              </a:ext>
            </a:extLst>
          </p:cNvPr>
          <p:cNvSpPr txBox="1"/>
          <p:nvPr/>
        </p:nvSpPr>
        <p:spPr>
          <a:xfrm>
            <a:off x="7106986" y="6153001"/>
            <a:ext cx="1356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condition 2</a:t>
            </a:r>
          </a:p>
        </p:txBody>
      </p:sp>
    </p:spTree>
    <p:extLst>
      <p:ext uri="{BB962C8B-B14F-4D97-AF65-F5344CB8AC3E}">
        <p14:creationId xmlns:p14="http://schemas.microsoft.com/office/powerpoint/2010/main" val="2267865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3597-2BE6-B050-CC9A-2D83E93B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Voxel Attribute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A7665-5D2C-47FB-8AFB-98F3D8F6D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DAG compression is great</a:t>
            </a:r>
          </a:p>
          <a:p>
            <a:pPr lvl="1"/>
            <a:r>
              <a:rPr lang="en-US" dirty="0"/>
              <a:t>Simple bottom-up compression</a:t>
            </a:r>
          </a:p>
          <a:p>
            <a:pPr lvl="1"/>
            <a:r>
              <a:rPr lang="en-US" dirty="0"/>
              <a:t>Significantly reduce memory</a:t>
            </a:r>
          </a:p>
          <a:p>
            <a:r>
              <a:rPr lang="en-US" dirty="0"/>
              <a:t>… but what about </a:t>
            </a:r>
            <a:r>
              <a:rPr lang="en-US" dirty="0">
                <a:solidFill>
                  <a:srgbClr val="FFFF00"/>
                </a:solidFill>
              </a:rPr>
              <a:t>colors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Attributes per voxels can be useful for shading</a:t>
            </a:r>
          </a:p>
          <a:p>
            <a:pPr lvl="1"/>
            <a:r>
              <a:rPr lang="en-US" dirty="0"/>
              <a:t>DAG Octree shares redundant nodes but it is hard to share colored nodes because of spatially varying values</a:t>
            </a:r>
          </a:p>
          <a:p>
            <a:r>
              <a:rPr lang="en-US" dirty="0"/>
              <a:t>A paper elegantly resolved</a:t>
            </a:r>
          </a:p>
          <a:p>
            <a:pPr lvl="1"/>
            <a:r>
              <a:rPr lang="en-US" dirty="0"/>
              <a:t>Dan </a:t>
            </a:r>
            <a:r>
              <a:rPr lang="en-US" dirty="0" err="1"/>
              <a:t>Dolonius</a:t>
            </a:r>
            <a:r>
              <a:rPr lang="en-US" dirty="0"/>
              <a:t>, Erik </a:t>
            </a:r>
            <a:r>
              <a:rPr lang="en-US" dirty="0" err="1"/>
              <a:t>Sintorny</a:t>
            </a:r>
            <a:r>
              <a:rPr lang="en-US" dirty="0"/>
              <a:t>, Viktor </a:t>
            </a:r>
            <a:r>
              <a:rPr lang="en-US" dirty="0" err="1"/>
              <a:t>Kampezand</a:t>
            </a:r>
            <a:r>
              <a:rPr lang="en-US" dirty="0"/>
              <a:t> Ulf </a:t>
            </a:r>
            <a:r>
              <a:rPr lang="en-US" dirty="0" err="1"/>
              <a:t>Assarsson</a:t>
            </a:r>
            <a:r>
              <a:rPr lang="en-US" dirty="0"/>
              <a:t>, “Compressing Color Data for </a:t>
            </a:r>
            <a:r>
              <a:rPr lang="en-US" dirty="0" err="1"/>
              <a:t>Voxelized</a:t>
            </a:r>
            <a:r>
              <a:rPr lang="en-US" dirty="0"/>
              <a:t> Surface Geometry”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1FEA6-A2D5-C71F-C253-84E9A47CB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7506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3597-2BE6-B050-CC9A-2D83E93B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Voxel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A7665-5D2C-47FB-8AFB-98F3D8F6D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69601"/>
            <a:ext cx="6675119" cy="1747353"/>
          </a:xfrm>
        </p:spPr>
        <p:txBody>
          <a:bodyPr>
            <a:normAutofit/>
          </a:bodyPr>
          <a:lstStyle/>
          <a:p>
            <a:r>
              <a:rPr lang="en-US" sz="1600" dirty="0"/>
              <a:t>Embed “</a:t>
            </a:r>
            <a:r>
              <a:rPr lang="en-US" sz="1600" dirty="0">
                <a:solidFill>
                  <a:srgbClr val="FFFF00"/>
                </a:solidFill>
              </a:rPr>
              <a:t>the number of voxels in children</a:t>
            </a:r>
            <a:r>
              <a:rPr lang="en-US" sz="1600" dirty="0"/>
              <a:t>” to each node</a:t>
            </a:r>
          </a:p>
          <a:p>
            <a:pPr lvl="1"/>
            <a:r>
              <a:rPr lang="en-US" sz="1400" dirty="0"/>
              <a:t>Count all left children’s voxels when you traverse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1FEA6-A2D5-C71F-C253-84E9A47CB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61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AD6FA8-F1A5-4E5D-E181-F20F83258762}"/>
              </a:ext>
            </a:extLst>
          </p:cNvPr>
          <p:cNvSpPr/>
          <p:nvPr/>
        </p:nvSpPr>
        <p:spPr>
          <a:xfrm>
            <a:off x="3473851" y="4373689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F108FB-C083-13F3-20FD-16DF30F90962}"/>
              </a:ext>
            </a:extLst>
          </p:cNvPr>
          <p:cNvSpPr/>
          <p:nvPr/>
        </p:nvSpPr>
        <p:spPr>
          <a:xfrm>
            <a:off x="2694258" y="5275291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4E507A-17CB-E822-BC9A-F03E97ABE88E}"/>
              </a:ext>
            </a:extLst>
          </p:cNvPr>
          <p:cNvSpPr/>
          <p:nvPr/>
        </p:nvSpPr>
        <p:spPr>
          <a:xfrm>
            <a:off x="3471993" y="5275291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57DD5-6883-3FAB-7EEA-1E66FCD9B009}"/>
              </a:ext>
            </a:extLst>
          </p:cNvPr>
          <p:cNvSpPr txBox="1"/>
          <p:nvPr/>
        </p:nvSpPr>
        <p:spPr>
          <a:xfrm>
            <a:off x="1546859" y="5335270"/>
            <a:ext cx="1053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Level n - 1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059CF2-7F5D-C182-543A-804322D7F69A}"/>
              </a:ext>
            </a:extLst>
          </p:cNvPr>
          <p:cNvSpPr/>
          <p:nvPr/>
        </p:nvSpPr>
        <p:spPr>
          <a:xfrm>
            <a:off x="4249728" y="5275290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16854B-7342-A5C8-92CF-64867FCF498F}"/>
              </a:ext>
            </a:extLst>
          </p:cNvPr>
          <p:cNvSpPr/>
          <p:nvPr/>
        </p:nvSpPr>
        <p:spPr>
          <a:xfrm>
            <a:off x="5985416" y="4304492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1E7948-9D77-1868-E197-10AFF56BDB6C}"/>
              </a:ext>
            </a:extLst>
          </p:cNvPr>
          <p:cNvSpPr/>
          <p:nvPr/>
        </p:nvSpPr>
        <p:spPr>
          <a:xfrm>
            <a:off x="5434423" y="5275291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402EF-ACE7-F68E-681F-BE8EABE83E1F}"/>
              </a:ext>
            </a:extLst>
          </p:cNvPr>
          <p:cNvSpPr/>
          <p:nvPr/>
        </p:nvSpPr>
        <p:spPr>
          <a:xfrm>
            <a:off x="6212158" y="5275291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6CB3B9-8412-152A-0500-7412BC502CB3}"/>
              </a:ext>
            </a:extLst>
          </p:cNvPr>
          <p:cNvCxnSpPr>
            <a:cxnSpLocks/>
          </p:cNvCxnSpPr>
          <p:nvPr/>
        </p:nvCxnSpPr>
        <p:spPr>
          <a:xfrm flipV="1">
            <a:off x="3870960" y="3757930"/>
            <a:ext cx="2286000" cy="541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8D3C6F8-6453-819D-26FA-6C10481FDB20}"/>
              </a:ext>
            </a:extLst>
          </p:cNvPr>
          <p:cNvSpPr txBox="1"/>
          <p:nvPr/>
        </p:nvSpPr>
        <p:spPr>
          <a:xfrm>
            <a:off x="2775955" y="5328208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F7D29D-2838-349C-B1BA-62950C025B1F}"/>
              </a:ext>
            </a:extLst>
          </p:cNvPr>
          <p:cNvSpPr txBox="1"/>
          <p:nvPr/>
        </p:nvSpPr>
        <p:spPr>
          <a:xfrm>
            <a:off x="3554434" y="5335270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F5149C-BE3B-E930-30F8-F23AE014F228}"/>
              </a:ext>
            </a:extLst>
          </p:cNvPr>
          <p:cNvSpPr txBox="1"/>
          <p:nvPr/>
        </p:nvSpPr>
        <p:spPr>
          <a:xfrm>
            <a:off x="4323821" y="5313404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2195C4-61CC-BE17-AD37-97A5BC66C4F0}"/>
              </a:ext>
            </a:extLst>
          </p:cNvPr>
          <p:cNvSpPr txBox="1"/>
          <p:nvPr/>
        </p:nvSpPr>
        <p:spPr>
          <a:xfrm>
            <a:off x="3539467" y="4415286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75ECEE-6A35-3311-6C23-FAD89F7A7020}"/>
              </a:ext>
            </a:extLst>
          </p:cNvPr>
          <p:cNvSpPr txBox="1"/>
          <p:nvPr/>
        </p:nvSpPr>
        <p:spPr>
          <a:xfrm>
            <a:off x="6061786" y="4354034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6FBC34-4066-E281-D5CF-E75FB1DC976B}"/>
              </a:ext>
            </a:extLst>
          </p:cNvPr>
          <p:cNvSpPr/>
          <p:nvPr/>
        </p:nvSpPr>
        <p:spPr>
          <a:xfrm>
            <a:off x="7962311" y="4304492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1C3BF7-DD32-FCC6-8234-C06A14E83A17}"/>
              </a:ext>
            </a:extLst>
          </p:cNvPr>
          <p:cNvSpPr/>
          <p:nvPr/>
        </p:nvSpPr>
        <p:spPr>
          <a:xfrm>
            <a:off x="7665566" y="5269667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59368E-6C51-5BA8-20C4-6A790CC31CC2}"/>
              </a:ext>
            </a:extLst>
          </p:cNvPr>
          <p:cNvSpPr/>
          <p:nvPr/>
        </p:nvSpPr>
        <p:spPr>
          <a:xfrm>
            <a:off x="8443301" y="5269667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24D39C-EE50-5A70-BC7C-D3D5D2498C94}"/>
              </a:ext>
            </a:extLst>
          </p:cNvPr>
          <p:cNvSpPr txBox="1"/>
          <p:nvPr/>
        </p:nvSpPr>
        <p:spPr>
          <a:xfrm>
            <a:off x="8040089" y="4363033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CA6A3C-59A8-4522-CB70-87C393E9076F}"/>
              </a:ext>
            </a:extLst>
          </p:cNvPr>
          <p:cNvSpPr txBox="1"/>
          <p:nvPr/>
        </p:nvSpPr>
        <p:spPr>
          <a:xfrm>
            <a:off x="5521001" y="5325886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6B7002-7AB7-FD24-6512-21F8E051422B}"/>
              </a:ext>
            </a:extLst>
          </p:cNvPr>
          <p:cNvSpPr txBox="1"/>
          <p:nvPr/>
        </p:nvSpPr>
        <p:spPr>
          <a:xfrm>
            <a:off x="6281481" y="5325885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376AEE-3E6B-DADD-3BB8-21F8BD8DABE3}"/>
              </a:ext>
            </a:extLst>
          </p:cNvPr>
          <p:cNvSpPr txBox="1"/>
          <p:nvPr/>
        </p:nvSpPr>
        <p:spPr>
          <a:xfrm>
            <a:off x="7740247" y="5313404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9E8C43-5894-80B0-5505-EC97AC15D104}"/>
              </a:ext>
            </a:extLst>
          </p:cNvPr>
          <p:cNvSpPr txBox="1"/>
          <p:nvPr/>
        </p:nvSpPr>
        <p:spPr>
          <a:xfrm>
            <a:off x="8525107" y="5313404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1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A2D946C-B4D8-F55C-1E32-ADF55C316092}"/>
              </a:ext>
            </a:extLst>
          </p:cNvPr>
          <p:cNvCxnSpPr>
            <a:cxnSpLocks/>
          </p:cNvCxnSpPr>
          <p:nvPr/>
        </p:nvCxnSpPr>
        <p:spPr>
          <a:xfrm flipH="1" flipV="1">
            <a:off x="6164656" y="3757930"/>
            <a:ext cx="28733" cy="4381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C485EB-4F30-EB27-B27E-ED13BB9F7157}"/>
              </a:ext>
            </a:extLst>
          </p:cNvPr>
          <p:cNvCxnSpPr>
            <a:cxnSpLocks/>
          </p:cNvCxnSpPr>
          <p:nvPr/>
        </p:nvCxnSpPr>
        <p:spPr>
          <a:xfrm flipH="1" flipV="1">
            <a:off x="6179858" y="3757930"/>
            <a:ext cx="1982834" cy="4586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F8F99E-B567-3B81-7E31-F1A78F385ECA}"/>
              </a:ext>
            </a:extLst>
          </p:cNvPr>
          <p:cNvCxnSpPr>
            <a:cxnSpLocks/>
          </p:cNvCxnSpPr>
          <p:nvPr/>
        </p:nvCxnSpPr>
        <p:spPr>
          <a:xfrm flipV="1">
            <a:off x="2971800" y="4885690"/>
            <a:ext cx="624840" cy="3352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B62EA11-BEB1-DCCA-B317-A16BDC16FF40}"/>
              </a:ext>
            </a:extLst>
          </p:cNvPr>
          <p:cNvCxnSpPr>
            <a:cxnSpLocks/>
          </p:cNvCxnSpPr>
          <p:nvPr/>
        </p:nvCxnSpPr>
        <p:spPr>
          <a:xfrm flipV="1">
            <a:off x="3680152" y="4893310"/>
            <a:ext cx="7620" cy="320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8866368-B2F7-0748-2C91-B221E39E4E05}"/>
              </a:ext>
            </a:extLst>
          </p:cNvPr>
          <p:cNvSpPr/>
          <p:nvPr/>
        </p:nvSpPr>
        <p:spPr>
          <a:xfrm>
            <a:off x="5942731" y="3184969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A37320B-A0D2-C27D-99EB-66741B9BFF3A}"/>
              </a:ext>
            </a:extLst>
          </p:cNvPr>
          <p:cNvCxnSpPr>
            <a:cxnSpLocks/>
          </p:cNvCxnSpPr>
          <p:nvPr/>
        </p:nvCxnSpPr>
        <p:spPr>
          <a:xfrm flipH="1" flipV="1">
            <a:off x="3810668" y="4908550"/>
            <a:ext cx="617220" cy="3124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1E17A22-F886-D185-87CF-7C7154286A74}"/>
              </a:ext>
            </a:extLst>
          </p:cNvPr>
          <p:cNvCxnSpPr>
            <a:cxnSpLocks/>
          </p:cNvCxnSpPr>
          <p:nvPr/>
        </p:nvCxnSpPr>
        <p:spPr>
          <a:xfrm flipV="1">
            <a:off x="5672568" y="4798550"/>
            <a:ext cx="520821" cy="389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DBFE456-F755-793D-B995-0D44C4EB754A}"/>
              </a:ext>
            </a:extLst>
          </p:cNvPr>
          <p:cNvCxnSpPr>
            <a:cxnSpLocks/>
          </p:cNvCxnSpPr>
          <p:nvPr/>
        </p:nvCxnSpPr>
        <p:spPr>
          <a:xfrm flipH="1" flipV="1">
            <a:off x="6237841" y="4811036"/>
            <a:ext cx="117302" cy="3641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526F4F9-A698-9B12-585F-15F4AA1C722B}"/>
              </a:ext>
            </a:extLst>
          </p:cNvPr>
          <p:cNvCxnSpPr>
            <a:cxnSpLocks/>
          </p:cNvCxnSpPr>
          <p:nvPr/>
        </p:nvCxnSpPr>
        <p:spPr>
          <a:xfrm flipV="1">
            <a:off x="7945987" y="4798128"/>
            <a:ext cx="216705" cy="3156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F4D6E0C-B2FB-8A68-F260-8A12AC957B62}"/>
              </a:ext>
            </a:extLst>
          </p:cNvPr>
          <p:cNvCxnSpPr>
            <a:cxnSpLocks/>
          </p:cNvCxnSpPr>
          <p:nvPr/>
        </p:nvCxnSpPr>
        <p:spPr>
          <a:xfrm flipH="1" flipV="1">
            <a:off x="8245829" y="4823871"/>
            <a:ext cx="242104" cy="338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7988A2D-B2ED-6F4C-272F-8586416AF6AA}"/>
              </a:ext>
            </a:extLst>
          </p:cNvPr>
          <p:cNvSpPr txBox="1"/>
          <p:nvPr/>
        </p:nvSpPr>
        <p:spPr>
          <a:xfrm>
            <a:off x="6025622" y="3250695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8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E5A8895-A171-236F-8984-5700998C7D56}"/>
              </a:ext>
            </a:extLst>
          </p:cNvPr>
          <p:cNvGrpSpPr/>
          <p:nvPr/>
        </p:nvGrpSpPr>
        <p:grpSpPr>
          <a:xfrm>
            <a:off x="2618058" y="3511315"/>
            <a:ext cx="3115034" cy="2290096"/>
            <a:chOff x="2618058" y="3296685"/>
            <a:chExt cx="3115034" cy="229009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96FF355-FB16-2F0D-6DB4-DA478BFCB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1095" y="3543602"/>
              <a:ext cx="1781997" cy="418495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2357D52-1DBC-9C6E-6F48-83E7421813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06890" y="4177746"/>
              <a:ext cx="10870" cy="899489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1AF8277-5AEF-6EAB-14C8-82FF912FC80C}"/>
                </a:ext>
              </a:extLst>
            </p:cNvPr>
            <p:cNvSpPr/>
            <p:nvPr/>
          </p:nvSpPr>
          <p:spPr>
            <a:xfrm>
              <a:off x="4516399" y="3296685"/>
              <a:ext cx="488211" cy="488211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E79A824-2DAE-D5AC-958A-F30FD6896DED}"/>
                </a:ext>
              </a:extLst>
            </p:cNvPr>
            <p:cNvSpPr/>
            <p:nvPr/>
          </p:nvSpPr>
          <p:spPr>
            <a:xfrm>
              <a:off x="3824188" y="4264379"/>
              <a:ext cx="488211" cy="488211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FF798A3C-0E71-1667-92EF-78B886230612}"/>
                </a:ext>
              </a:extLst>
            </p:cNvPr>
            <p:cNvSpPr/>
            <p:nvPr/>
          </p:nvSpPr>
          <p:spPr>
            <a:xfrm>
              <a:off x="2618058" y="4961913"/>
              <a:ext cx="582495" cy="624868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F07AD33-79A7-BBFE-031C-0ADCBB35EA2D}"/>
              </a:ext>
            </a:extLst>
          </p:cNvPr>
          <p:cNvGrpSpPr/>
          <p:nvPr/>
        </p:nvGrpSpPr>
        <p:grpSpPr>
          <a:xfrm>
            <a:off x="3443666" y="5801411"/>
            <a:ext cx="2956719" cy="606521"/>
            <a:chOff x="3443666" y="5815381"/>
            <a:chExt cx="2956719" cy="606521"/>
          </a:xfrm>
        </p:grpSpPr>
        <p:sp>
          <p:nvSpPr>
            <p:cNvPr id="83" name="Speech Bubble: Rectangle 82">
              <a:extLst>
                <a:ext uri="{FF2B5EF4-FFF2-40B4-BE49-F238E27FC236}">
                  <a16:creationId xmlns:a16="http://schemas.microsoft.com/office/drawing/2014/main" id="{1113736C-7561-2C1E-AD9E-F987C38473B3}"/>
                </a:ext>
              </a:extLst>
            </p:cNvPr>
            <p:cNvSpPr/>
            <p:nvPr/>
          </p:nvSpPr>
          <p:spPr>
            <a:xfrm>
              <a:off x="4420268" y="5997041"/>
              <a:ext cx="1980117" cy="424861"/>
            </a:xfrm>
            <a:prstGeom prst="wedgeRectCallout">
              <a:avLst>
                <a:gd name="adj1" fmla="val -67642"/>
                <a:gd name="adj2" fmla="val -23589"/>
              </a:avLst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The number is the index of the voxel </a:t>
              </a:r>
              <a:r>
                <a:rPr lang="en-US" sz="1400" dirty="0">
                  <a:sym typeface="Wingdings" panose="05000000000000000000" pitchFamily="2" charset="2"/>
                </a:rPr>
                <a:t></a:t>
              </a:r>
              <a:endParaRPr lang="en-US" sz="14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96E8ECA-0690-0A4D-7485-199497A2C839}"/>
                </a:ext>
              </a:extLst>
            </p:cNvPr>
            <p:cNvSpPr/>
            <p:nvPr/>
          </p:nvSpPr>
          <p:spPr>
            <a:xfrm>
              <a:off x="3443666" y="5815381"/>
              <a:ext cx="488211" cy="488211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31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3597-2BE6-B050-CC9A-2D83E93B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Voxel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A7665-5D2C-47FB-8AFB-98F3D8F6D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69600"/>
            <a:ext cx="6675119" cy="1867773"/>
          </a:xfrm>
        </p:spPr>
        <p:txBody>
          <a:bodyPr>
            <a:normAutofit/>
          </a:bodyPr>
          <a:lstStyle/>
          <a:p>
            <a:r>
              <a:rPr lang="en-US" sz="1600" dirty="0"/>
              <a:t>Embed “</a:t>
            </a:r>
            <a:r>
              <a:rPr lang="en-US" sz="1600" dirty="0">
                <a:solidFill>
                  <a:srgbClr val="FFFF00"/>
                </a:solidFill>
              </a:rPr>
              <a:t>the number of voxels in children</a:t>
            </a:r>
            <a:r>
              <a:rPr lang="en-US" sz="1600" dirty="0"/>
              <a:t>” to each node</a:t>
            </a:r>
          </a:p>
          <a:p>
            <a:pPr lvl="1"/>
            <a:r>
              <a:rPr lang="en-US" sz="1400" dirty="0"/>
              <a:t>Count all left children’s voxels when you traverse</a:t>
            </a:r>
          </a:p>
          <a:p>
            <a:pPr lvl="1"/>
            <a:r>
              <a:rPr lang="en-US" sz="1400" dirty="0"/>
              <a:t>Number of Voxels can be shared unlike colors in DAG</a:t>
            </a:r>
          </a:p>
          <a:p>
            <a:pPr lvl="1"/>
            <a:r>
              <a:rPr lang="en-US" sz="1400" dirty="0"/>
              <a:t>Attribute data is totally independent from Octree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1FEA6-A2D5-C71F-C253-84E9A47CB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62</a:t>
            </a:fld>
            <a:endParaRPr lang="en-US" noProof="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F5387DC-EFBE-16EE-3B4A-7F077DE71F3F}"/>
              </a:ext>
            </a:extLst>
          </p:cNvPr>
          <p:cNvSpPr/>
          <p:nvPr/>
        </p:nvSpPr>
        <p:spPr>
          <a:xfrm>
            <a:off x="3473851" y="4373689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44E5F8B-2BED-D93E-023F-4A47FE88FAE0}"/>
              </a:ext>
            </a:extLst>
          </p:cNvPr>
          <p:cNvSpPr/>
          <p:nvPr/>
        </p:nvSpPr>
        <p:spPr>
          <a:xfrm>
            <a:off x="2694258" y="5275291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27F3372-387C-AA23-F692-01E1E84D1E0D}"/>
              </a:ext>
            </a:extLst>
          </p:cNvPr>
          <p:cNvSpPr/>
          <p:nvPr/>
        </p:nvSpPr>
        <p:spPr>
          <a:xfrm>
            <a:off x="3471993" y="5275291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5B8C0E2-7012-9549-6072-95A2BCECB27C}"/>
              </a:ext>
            </a:extLst>
          </p:cNvPr>
          <p:cNvSpPr txBox="1"/>
          <p:nvPr/>
        </p:nvSpPr>
        <p:spPr>
          <a:xfrm>
            <a:off x="1546859" y="5335270"/>
            <a:ext cx="1053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Level n - 1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D525EC3-D41C-3E30-2B0F-FB62B1FEE355}"/>
              </a:ext>
            </a:extLst>
          </p:cNvPr>
          <p:cNvSpPr/>
          <p:nvPr/>
        </p:nvSpPr>
        <p:spPr>
          <a:xfrm>
            <a:off x="4249728" y="5275290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5CC23CF-514F-20CA-DFB0-70A2C2EBEA17}"/>
              </a:ext>
            </a:extLst>
          </p:cNvPr>
          <p:cNvSpPr/>
          <p:nvPr/>
        </p:nvSpPr>
        <p:spPr>
          <a:xfrm>
            <a:off x="5434423" y="5275291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76CC21D-6A35-2C3E-4EDE-2423EF64A39E}"/>
              </a:ext>
            </a:extLst>
          </p:cNvPr>
          <p:cNvSpPr/>
          <p:nvPr/>
        </p:nvSpPr>
        <p:spPr>
          <a:xfrm>
            <a:off x="6212158" y="5275291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9E8E804-D0E6-3EDC-B7F0-A22450B2E61A}"/>
              </a:ext>
            </a:extLst>
          </p:cNvPr>
          <p:cNvCxnSpPr>
            <a:cxnSpLocks/>
          </p:cNvCxnSpPr>
          <p:nvPr/>
        </p:nvCxnSpPr>
        <p:spPr>
          <a:xfrm flipV="1">
            <a:off x="3870960" y="3757930"/>
            <a:ext cx="2286000" cy="541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A4513014-3284-4412-0BEB-2A60C02F2C37}"/>
              </a:ext>
            </a:extLst>
          </p:cNvPr>
          <p:cNvSpPr txBox="1"/>
          <p:nvPr/>
        </p:nvSpPr>
        <p:spPr>
          <a:xfrm>
            <a:off x="2775955" y="5328208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BA46824-1503-306E-8598-4876F4A75599}"/>
              </a:ext>
            </a:extLst>
          </p:cNvPr>
          <p:cNvSpPr txBox="1"/>
          <p:nvPr/>
        </p:nvSpPr>
        <p:spPr>
          <a:xfrm>
            <a:off x="3554434" y="5335270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21B5469-FD3F-1388-89FC-EE6CD9FD0A4C}"/>
              </a:ext>
            </a:extLst>
          </p:cNvPr>
          <p:cNvSpPr txBox="1"/>
          <p:nvPr/>
        </p:nvSpPr>
        <p:spPr>
          <a:xfrm>
            <a:off x="4323821" y="5313404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42BD435-9B7C-BB8A-6F66-4C5E48330059}"/>
              </a:ext>
            </a:extLst>
          </p:cNvPr>
          <p:cNvSpPr txBox="1"/>
          <p:nvPr/>
        </p:nvSpPr>
        <p:spPr>
          <a:xfrm>
            <a:off x="3539467" y="4415286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EA859F4-52C8-C3D9-4057-D99B015EA025}"/>
              </a:ext>
            </a:extLst>
          </p:cNvPr>
          <p:cNvSpPr txBox="1"/>
          <p:nvPr/>
        </p:nvSpPr>
        <p:spPr>
          <a:xfrm>
            <a:off x="6061786" y="4354034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DB04BE2-4AB7-0E2F-51E6-520A682A7610}"/>
              </a:ext>
            </a:extLst>
          </p:cNvPr>
          <p:cNvSpPr/>
          <p:nvPr/>
        </p:nvSpPr>
        <p:spPr>
          <a:xfrm>
            <a:off x="7962311" y="4304492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DA1F29F-7B0E-7FD0-54E1-685F2B645B7F}"/>
              </a:ext>
            </a:extLst>
          </p:cNvPr>
          <p:cNvSpPr/>
          <p:nvPr/>
        </p:nvSpPr>
        <p:spPr>
          <a:xfrm>
            <a:off x="7665566" y="5269667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0004B03-3438-6BEE-061C-EC985698F573}"/>
              </a:ext>
            </a:extLst>
          </p:cNvPr>
          <p:cNvSpPr/>
          <p:nvPr/>
        </p:nvSpPr>
        <p:spPr>
          <a:xfrm>
            <a:off x="8443301" y="5269667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A157C7D-F85B-9543-98DF-8676A23D8CBC}"/>
              </a:ext>
            </a:extLst>
          </p:cNvPr>
          <p:cNvSpPr txBox="1"/>
          <p:nvPr/>
        </p:nvSpPr>
        <p:spPr>
          <a:xfrm>
            <a:off x="8040089" y="4363033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5679963-43F4-8608-1AE9-B8AB2166C53A}"/>
              </a:ext>
            </a:extLst>
          </p:cNvPr>
          <p:cNvSpPr txBox="1"/>
          <p:nvPr/>
        </p:nvSpPr>
        <p:spPr>
          <a:xfrm>
            <a:off x="5521001" y="5325886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4EBAB67-8FAB-D9B7-38FC-13A1332EB8B3}"/>
              </a:ext>
            </a:extLst>
          </p:cNvPr>
          <p:cNvSpPr txBox="1"/>
          <p:nvPr/>
        </p:nvSpPr>
        <p:spPr>
          <a:xfrm>
            <a:off x="6281481" y="5325885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A7F8522-4827-32FC-3D11-2BDE54D5BB5C}"/>
              </a:ext>
            </a:extLst>
          </p:cNvPr>
          <p:cNvSpPr txBox="1"/>
          <p:nvPr/>
        </p:nvSpPr>
        <p:spPr>
          <a:xfrm>
            <a:off x="7740247" y="5313404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25A93BE-3E4A-EF19-FF3D-B46491FFA4C5}"/>
              </a:ext>
            </a:extLst>
          </p:cNvPr>
          <p:cNvSpPr txBox="1"/>
          <p:nvPr/>
        </p:nvSpPr>
        <p:spPr>
          <a:xfrm>
            <a:off x="8525107" y="5313404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1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17F95FF-09D0-5E11-9CF4-54C2591BC6A0}"/>
              </a:ext>
            </a:extLst>
          </p:cNvPr>
          <p:cNvCxnSpPr>
            <a:cxnSpLocks/>
          </p:cNvCxnSpPr>
          <p:nvPr/>
        </p:nvCxnSpPr>
        <p:spPr>
          <a:xfrm flipH="1" flipV="1">
            <a:off x="6164656" y="3757930"/>
            <a:ext cx="28733" cy="4381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0652C116-79E0-82FD-5F8E-5AEF67BDBB1A}"/>
              </a:ext>
            </a:extLst>
          </p:cNvPr>
          <p:cNvCxnSpPr>
            <a:cxnSpLocks/>
          </p:cNvCxnSpPr>
          <p:nvPr/>
        </p:nvCxnSpPr>
        <p:spPr>
          <a:xfrm flipH="1" flipV="1">
            <a:off x="6179858" y="3757930"/>
            <a:ext cx="1982834" cy="4586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E6A51EC-1754-9C46-A30D-D37C47EC6240}"/>
              </a:ext>
            </a:extLst>
          </p:cNvPr>
          <p:cNvCxnSpPr>
            <a:cxnSpLocks/>
          </p:cNvCxnSpPr>
          <p:nvPr/>
        </p:nvCxnSpPr>
        <p:spPr>
          <a:xfrm flipV="1">
            <a:off x="2971800" y="4885690"/>
            <a:ext cx="624840" cy="3352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CD5F95D-8B7F-8D20-6259-DA17CFBBD94E}"/>
              </a:ext>
            </a:extLst>
          </p:cNvPr>
          <p:cNvCxnSpPr>
            <a:cxnSpLocks/>
          </p:cNvCxnSpPr>
          <p:nvPr/>
        </p:nvCxnSpPr>
        <p:spPr>
          <a:xfrm flipV="1">
            <a:off x="3680152" y="4893310"/>
            <a:ext cx="7620" cy="320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80F7BCE-B835-E5A3-3812-3D3CC8A4A556}"/>
              </a:ext>
            </a:extLst>
          </p:cNvPr>
          <p:cNvSpPr/>
          <p:nvPr/>
        </p:nvSpPr>
        <p:spPr>
          <a:xfrm>
            <a:off x="5942731" y="3184969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8C28C620-F524-F351-5C1D-4BF817437FA1}"/>
              </a:ext>
            </a:extLst>
          </p:cNvPr>
          <p:cNvCxnSpPr>
            <a:cxnSpLocks/>
          </p:cNvCxnSpPr>
          <p:nvPr/>
        </p:nvCxnSpPr>
        <p:spPr>
          <a:xfrm flipH="1" flipV="1">
            <a:off x="3810668" y="4908550"/>
            <a:ext cx="617220" cy="3124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51F6E9E-2FA5-F196-6DD5-42EE17A5C7AE}"/>
              </a:ext>
            </a:extLst>
          </p:cNvPr>
          <p:cNvCxnSpPr>
            <a:cxnSpLocks/>
          </p:cNvCxnSpPr>
          <p:nvPr/>
        </p:nvCxnSpPr>
        <p:spPr>
          <a:xfrm flipV="1">
            <a:off x="5672568" y="4798550"/>
            <a:ext cx="520821" cy="389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1F23EA4-A06F-99FA-FBB6-7817CA1CC353}"/>
              </a:ext>
            </a:extLst>
          </p:cNvPr>
          <p:cNvCxnSpPr>
            <a:cxnSpLocks/>
          </p:cNvCxnSpPr>
          <p:nvPr/>
        </p:nvCxnSpPr>
        <p:spPr>
          <a:xfrm flipH="1" flipV="1">
            <a:off x="6237841" y="4811036"/>
            <a:ext cx="117302" cy="3641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B1D7351-B449-068B-53CC-625ABD37B9EB}"/>
              </a:ext>
            </a:extLst>
          </p:cNvPr>
          <p:cNvCxnSpPr>
            <a:cxnSpLocks/>
          </p:cNvCxnSpPr>
          <p:nvPr/>
        </p:nvCxnSpPr>
        <p:spPr>
          <a:xfrm flipV="1">
            <a:off x="7945987" y="4798128"/>
            <a:ext cx="216705" cy="3156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3A1226A-253B-E1F8-C25A-3129E1B69374}"/>
              </a:ext>
            </a:extLst>
          </p:cNvPr>
          <p:cNvCxnSpPr>
            <a:cxnSpLocks/>
          </p:cNvCxnSpPr>
          <p:nvPr/>
        </p:nvCxnSpPr>
        <p:spPr>
          <a:xfrm flipH="1" flipV="1">
            <a:off x="8245829" y="4823871"/>
            <a:ext cx="242104" cy="338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F818A26E-7E02-2C0B-530B-3B1F05DB4196}"/>
              </a:ext>
            </a:extLst>
          </p:cNvPr>
          <p:cNvSpPr txBox="1"/>
          <p:nvPr/>
        </p:nvSpPr>
        <p:spPr>
          <a:xfrm>
            <a:off x="6025622" y="3250695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8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D25C286-5CE4-A351-5D88-F8E2AC658510}"/>
              </a:ext>
            </a:extLst>
          </p:cNvPr>
          <p:cNvSpPr/>
          <p:nvPr/>
        </p:nvSpPr>
        <p:spPr>
          <a:xfrm>
            <a:off x="5985416" y="4304492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96FF355-FB16-2F0D-6DB4-DA478BFCBD17}"/>
              </a:ext>
            </a:extLst>
          </p:cNvPr>
          <p:cNvCxnSpPr>
            <a:cxnSpLocks/>
          </p:cNvCxnSpPr>
          <p:nvPr/>
        </p:nvCxnSpPr>
        <p:spPr>
          <a:xfrm flipH="1">
            <a:off x="6343513" y="3643448"/>
            <a:ext cx="6284" cy="57631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2357D52-1DBC-9C6E-6F48-83E742181354}"/>
              </a:ext>
            </a:extLst>
          </p:cNvPr>
          <p:cNvCxnSpPr>
            <a:cxnSpLocks/>
          </p:cNvCxnSpPr>
          <p:nvPr/>
        </p:nvCxnSpPr>
        <p:spPr>
          <a:xfrm>
            <a:off x="6276894" y="4757755"/>
            <a:ext cx="184290" cy="45260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11AF8277-5AEF-6EAB-14C8-82FF912FC80C}"/>
              </a:ext>
            </a:extLst>
          </p:cNvPr>
          <p:cNvSpPr/>
          <p:nvPr/>
        </p:nvSpPr>
        <p:spPr>
          <a:xfrm>
            <a:off x="6358286" y="3624198"/>
            <a:ext cx="488211" cy="488211"/>
          </a:xfrm>
          <a:prstGeom prst="ellipse">
            <a:avLst/>
          </a:prstGeom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E79A824-2DAE-D5AC-958A-F30FD6896DED}"/>
              </a:ext>
            </a:extLst>
          </p:cNvPr>
          <p:cNvSpPr/>
          <p:nvPr/>
        </p:nvSpPr>
        <p:spPr>
          <a:xfrm>
            <a:off x="6377799" y="4592613"/>
            <a:ext cx="488211" cy="488211"/>
          </a:xfrm>
          <a:prstGeom prst="ellipse">
            <a:avLst/>
          </a:prstGeom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F798A3C-0E71-1667-92EF-78B886230612}"/>
              </a:ext>
            </a:extLst>
          </p:cNvPr>
          <p:cNvSpPr/>
          <p:nvPr/>
        </p:nvSpPr>
        <p:spPr>
          <a:xfrm>
            <a:off x="3366056" y="4214114"/>
            <a:ext cx="617220" cy="719038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AD06F6-AB5F-FAC9-8C35-8C63A14D9A6E}"/>
              </a:ext>
            </a:extLst>
          </p:cNvPr>
          <p:cNvSpPr/>
          <p:nvPr/>
        </p:nvSpPr>
        <p:spPr>
          <a:xfrm>
            <a:off x="6198141" y="5800252"/>
            <a:ext cx="488211" cy="488211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A646E98-8B70-F221-D8EF-C7852CAADCB0}"/>
              </a:ext>
            </a:extLst>
          </p:cNvPr>
          <p:cNvSpPr/>
          <p:nvPr/>
        </p:nvSpPr>
        <p:spPr>
          <a:xfrm>
            <a:off x="7083349" y="5953284"/>
            <a:ext cx="1980117" cy="424861"/>
          </a:xfrm>
          <a:prstGeom prst="wedgeRectCallout">
            <a:avLst>
              <a:gd name="adj1" fmla="val -67642"/>
              <a:gd name="adj2" fmla="val -23589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number is the index of the voxel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  <a:endParaRPr lang="en-US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9416E1D-7C1A-92A8-B9D7-ABEF0971FD99}"/>
              </a:ext>
            </a:extLst>
          </p:cNvPr>
          <p:cNvSpPr/>
          <p:nvPr/>
        </p:nvSpPr>
        <p:spPr>
          <a:xfrm>
            <a:off x="5332623" y="5175191"/>
            <a:ext cx="582495" cy="622359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78A43E5-A840-57CE-0D8C-BADB910C2F5C}"/>
              </a:ext>
            </a:extLst>
          </p:cNvPr>
          <p:cNvSpPr txBox="1"/>
          <p:nvPr/>
        </p:nvSpPr>
        <p:spPr>
          <a:xfrm>
            <a:off x="6063347" y="4354034"/>
            <a:ext cx="20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2283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C1C0B-9BC5-4BE4-E6AF-97F6ED98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Voxel Indexing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9EAC1-14E4-8458-0EFE-E3B7FC5EE0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869600"/>
                <a:ext cx="8770619" cy="3458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paper mentioned the padding bits on an octree node can be used</a:t>
                </a:r>
              </a:p>
              <a:p>
                <a:r>
                  <a:rPr lang="en-US" dirty="0"/>
                  <a:t>However, there are a few disadvantages to this approach</a:t>
                </a:r>
              </a:p>
              <a:p>
                <a:pPr lvl="1"/>
                <a:r>
                  <a:rPr lang="en-US" dirty="0"/>
                  <a:t>The total number of voxels has to be less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You have to count all of the left children during the traversal</a:t>
                </a:r>
              </a:p>
              <a:p>
                <a:pPr lvl="2"/>
                <a:r>
                  <a:rPr lang="en-US" dirty="0"/>
                  <a:t>It can not be cached in the stack because traversal order is not sequential</a:t>
                </a:r>
              </a:p>
              <a:p>
                <a:pPr lvl="2"/>
                <a:r>
                  <a:rPr lang="en-US" dirty="0"/>
                  <a:t>It requires fetching data from children</a:t>
                </a:r>
              </a:p>
              <a:p>
                <a:pPr lvl="3"/>
                <a:r>
                  <a:rPr lang="en-US" dirty="0">
                    <a:solidFill>
                      <a:srgbClr val="FFFF00"/>
                    </a:solidFill>
                  </a:rPr>
                  <a:t>It is expensive specifically on the GPU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9EAC1-14E4-8458-0EFE-E3B7FC5EE0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869600"/>
                <a:ext cx="8770619" cy="3458400"/>
              </a:xfrm>
              <a:blipFill>
                <a:blip r:embed="rId2"/>
                <a:stretch>
                  <a:fillRect l="-487" t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624FC-F1DD-A854-848C-69A96C145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63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BC4B1-2865-19EE-F26A-C0463A8A930E}"/>
              </a:ext>
            </a:extLst>
          </p:cNvPr>
          <p:cNvSpPr txBox="1"/>
          <p:nvPr/>
        </p:nvSpPr>
        <p:spPr>
          <a:xfrm>
            <a:off x="8136255" y="1051560"/>
            <a:ext cx="352234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OctreeNode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35692E-1514-B2FA-B43F-D7B0E3068C4B}"/>
              </a:ext>
            </a:extLst>
          </p:cNvPr>
          <p:cNvSpPr/>
          <p:nvPr/>
        </p:nvSpPr>
        <p:spPr>
          <a:xfrm>
            <a:off x="8503920" y="1651724"/>
            <a:ext cx="1440180" cy="20755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D30CC1-0E0B-AB5C-D768-025E4E5FF734}"/>
              </a:ext>
            </a:extLst>
          </p:cNvPr>
          <p:cNvCxnSpPr/>
          <p:nvPr/>
        </p:nvCxnSpPr>
        <p:spPr>
          <a:xfrm flipV="1">
            <a:off x="7719060" y="1828800"/>
            <a:ext cx="716280" cy="22860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477A206-9B98-3821-F1A3-8D060B390415}"/>
              </a:ext>
            </a:extLst>
          </p:cNvPr>
          <p:cNvSpPr/>
          <p:nvPr/>
        </p:nvSpPr>
        <p:spPr>
          <a:xfrm>
            <a:off x="8739589" y="3149310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7E02D6-CADC-5C0C-AB28-D0F0154581CE}"/>
              </a:ext>
            </a:extLst>
          </p:cNvPr>
          <p:cNvSpPr/>
          <p:nvPr/>
        </p:nvSpPr>
        <p:spPr>
          <a:xfrm>
            <a:off x="6745558" y="4240241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8B1128-1F74-E9BF-0483-14D73F1DAA8A}"/>
              </a:ext>
            </a:extLst>
          </p:cNvPr>
          <p:cNvSpPr/>
          <p:nvPr/>
        </p:nvSpPr>
        <p:spPr>
          <a:xfrm>
            <a:off x="7332298" y="4234617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057EC5-AFB8-245D-0492-60AD6B795638}"/>
              </a:ext>
            </a:extLst>
          </p:cNvPr>
          <p:cNvSpPr/>
          <p:nvPr/>
        </p:nvSpPr>
        <p:spPr>
          <a:xfrm>
            <a:off x="7896178" y="4234616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9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1EA7BF-40AC-C675-981B-0B8C467519BA}"/>
              </a:ext>
            </a:extLst>
          </p:cNvPr>
          <p:cNvCxnSpPr>
            <a:cxnSpLocks/>
          </p:cNvCxnSpPr>
          <p:nvPr/>
        </p:nvCxnSpPr>
        <p:spPr>
          <a:xfrm flipV="1">
            <a:off x="7583758" y="3651250"/>
            <a:ext cx="1077642" cy="4980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0027FA-1FD4-2460-2301-C5525F3B0E23}"/>
              </a:ext>
            </a:extLst>
          </p:cNvPr>
          <p:cNvCxnSpPr>
            <a:cxnSpLocks/>
          </p:cNvCxnSpPr>
          <p:nvPr/>
        </p:nvCxnSpPr>
        <p:spPr>
          <a:xfrm flipV="1">
            <a:off x="8125703" y="3676650"/>
            <a:ext cx="643647" cy="4640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9639EE-7DC0-0731-E4C9-17667A8D766A}"/>
              </a:ext>
            </a:extLst>
          </p:cNvPr>
          <p:cNvCxnSpPr>
            <a:cxnSpLocks/>
          </p:cNvCxnSpPr>
          <p:nvPr/>
        </p:nvCxnSpPr>
        <p:spPr>
          <a:xfrm flipH="1" flipV="1">
            <a:off x="9247188" y="3611563"/>
            <a:ext cx="1615510" cy="4985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40C3934-C8C4-ECCF-CD8C-403EE52F1C69}"/>
              </a:ext>
            </a:extLst>
          </p:cNvPr>
          <p:cNvSpPr/>
          <p:nvPr/>
        </p:nvSpPr>
        <p:spPr>
          <a:xfrm>
            <a:off x="8457280" y="4242553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488304-38A4-6BB3-A2A5-74ADE4790014}"/>
              </a:ext>
            </a:extLst>
          </p:cNvPr>
          <p:cNvSpPr/>
          <p:nvPr/>
        </p:nvSpPr>
        <p:spPr>
          <a:xfrm>
            <a:off x="9044020" y="4236929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2DE287-2D15-F95E-DDE5-6A947945B161}"/>
              </a:ext>
            </a:extLst>
          </p:cNvPr>
          <p:cNvSpPr/>
          <p:nvPr/>
        </p:nvSpPr>
        <p:spPr>
          <a:xfrm>
            <a:off x="9607900" y="4236928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224AE9-1A59-58F1-B318-06A350252A22}"/>
              </a:ext>
            </a:extLst>
          </p:cNvPr>
          <p:cNvSpPr/>
          <p:nvPr/>
        </p:nvSpPr>
        <p:spPr>
          <a:xfrm>
            <a:off x="10147300" y="4234615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6681BB-EE6B-B860-E400-E7A0498E7478}"/>
              </a:ext>
            </a:extLst>
          </p:cNvPr>
          <p:cNvSpPr/>
          <p:nvPr/>
        </p:nvSpPr>
        <p:spPr>
          <a:xfrm>
            <a:off x="10686700" y="4234614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FE0310E-D2A7-18D0-22B3-9EE8FEE809CD}"/>
              </a:ext>
            </a:extLst>
          </p:cNvPr>
          <p:cNvCxnSpPr>
            <a:cxnSpLocks/>
          </p:cNvCxnSpPr>
          <p:nvPr/>
        </p:nvCxnSpPr>
        <p:spPr>
          <a:xfrm flipH="1" flipV="1">
            <a:off x="9164451" y="3650561"/>
            <a:ext cx="1193185" cy="4834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2392602-6735-EF79-5C9E-F3E9ED01ACEF}"/>
              </a:ext>
            </a:extLst>
          </p:cNvPr>
          <p:cNvCxnSpPr>
            <a:cxnSpLocks/>
          </p:cNvCxnSpPr>
          <p:nvPr/>
        </p:nvCxnSpPr>
        <p:spPr>
          <a:xfrm flipH="1" flipV="1">
            <a:off x="9056688" y="3659188"/>
            <a:ext cx="768088" cy="482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4DD9999-200D-4DF8-6BD0-C0B6462C4D0E}"/>
              </a:ext>
            </a:extLst>
          </p:cNvPr>
          <p:cNvCxnSpPr>
            <a:cxnSpLocks/>
          </p:cNvCxnSpPr>
          <p:nvPr/>
        </p:nvCxnSpPr>
        <p:spPr>
          <a:xfrm flipH="1" flipV="1">
            <a:off x="8990013" y="3673475"/>
            <a:ext cx="272788" cy="4589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86223C3-DB73-4B3F-862B-455924EF421D}"/>
              </a:ext>
            </a:extLst>
          </p:cNvPr>
          <p:cNvCxnSpPr>
            <a:cxnSpLocks/>
          </p:cNvCxnSpPr>
          <p:nvPr/>
        </p:nvCxnSpPr>
        <p:spPr>
          <a:xfrm flipV="1">
            <a:off x="8684951" y="3683000"/>
            <a:ext cx="192349" cy="4748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57818FB-BC6F-EF13-8D1B-B685FD75ABCA}"/>
              </a:ext>
            </a:extLst>
          </p:cNvPr>
          <p:cNvCxnSpPr>
            <a:cxnSpLocks/>
          </p:cNvCxnSpPr>
          <p:nvPr/>
        </p:nvCxnSpPr>
        <p:spPr>
          <a:xfrm flipV="1">
            <a:off x="6993208" y="3581400"/>
            <a:ext cx="1617392" cy="5932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250402-BC78-6CB4-7073-CDD52A032260}"/>
              </a:ext>
            </a:extLst>
          </p:cNvPr>
          <p:cNvCxnSpPr>
            <a:cxnSpLocks/>
          </p:cNvCxnSpPr>
          <p:nvPr/>
        </p:nvCxnSpPr>
        <p:spPr>
          <a:xfrm>
            <a:off x="9250494" y="3584155"/>
            <a:ext cx="1657506" cy="55584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ight Brace 45">
            <a:extLst>
              <a:ext uri="{FF2B5EF4-FFF2-40B4-BE49-F238E27FC236}">
                <a16:creationId xmlns:a16="http://schemas.microsoft.com/office/drawing/2014/main" id="{76017D76-2608-6054-32AD-13CAEC7AE091}"/>
              </a:ext>
            </a:extLst>
          </p:cNvPr>
          <p:cNvSpPr/>
          <p:nvPr/>
        </p:nvSpPr>
        <p:spPr>
          <a:xfrm rot="5400000">
            <a:off x="8473692" y="3025631"/>
            <a:ext cx="331200" cy="3865739"/>
          </a:xfrm>
          <a:prstGeom prst="rightBrace">
            <a:avLst>
              <a:gd name="adj1" fmla="val 49637"/>
              <a:gd name="adj2" fmla="val 50000"/>
            </a:avLst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170160-39CD-9F97-4513-063D8BCFC36A}"/>
              </a:ext>
            </a:extLst>
          </p:cNvPr>
          <p:cNvSpPr/>
          <p:nvPr/>
        </p:nvSpPr>
        <p:spPr>
          <a:xfrm>
            <a:off x="9915086" y="3313522"/>
            <a:ext cx="525287" cy="525287"/>
          </a:xfrm>
          <a:prstGeom prst="ellipse">
            <a:avLst/>
          </a:prstGeom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E38980E-0B8C-3B7F-9E9E-67EBBF6F1737}"/>
                  </a:ext>
                </a:extLst>
              </p:cNvPr>
              <p:cNvSpPr txBox="1"/>
              <p:nvPr/>
            </p:nvSpPr>
            <p:spPr>
              <a:xfrm>
                <a:off x="7257600" y="5156723"/>
                <a:ext cx="31563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5+3+9+3+5+5+1=31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E38980E-0B8C-3B7F-9E9E-67EBBF6F1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600" y="5156723"/>
                <a:ext cx="3156313" cy="276999"/>
              </a:xfrm>
              <a:prstGeom prst="rect">
                <a:avLst/>
              </a:prstGeom>
              <a:blipFill>
                <a:blip r:embed="rId3"/>
                <a:stretch>
                  <a:fillRect l="-1547" r="-154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1638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0CB28-5963-F4FC-3B0B-5077959B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B6B25-9F4D-2EA3-CE2D-A2FDFB5DA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2061657"/>
          </a:xfrm>
        </p:spPr>
        <p:txBody>
          <a:bodyPr>
            <a:normAutofit/>
          </a:bodyPr>
          <a:lstStyle/>
          <a:p>
            <a:r>
              <a:rPr lang="en-US" dirty="0"/>
              <a:t>Prefix Sum can be stored in the parent node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Counting is replaced to look up the table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No memory access to the children</a:t>
            </a:r>
          </a:p>
          <a:p>
            <a:pPr lvl="1"/>
            <a:r>
              <a:rPr lang="en-US" dirty="0"/>
              <a:t>It almost doubles octree memory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But it is a trade-off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3477E-058F-8AED-5921-ED2DBE8F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64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7BEA4-05E3-DCB6-2E01-2D3418457B7E}"/>
              </a:ext>
            </a:extLst>
          </p:cNvPr>
          <p:cNvSpPr txBox="1"/>
          <p:nvPr/>
        </p:nvSpPr>
        <p:spPr>
          <a:xfrm>
            <a:off x="6892200" y="984037"/>
            <a:ext cx="3072600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OctreeNode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nVoxelsPSum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C2C9BA-0375-9275-A046-8A4ABCDDC92F}"/>
              </a:ext>
            </a:extLst>
          </p:cNvPr>
          <p:cNvSpPr/>
          <p:nvPr/>
        </p:nvSpPr>
        <p:spPr>
          <a:xfrm>
            <a:off x="8411789" y="2966338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7BF1C9-3E58-2913-E350-E98B4E4BAB90}"/>
              </a:ext>
            </a:extLst>
          </p:cNvPr>
          <p:cNvSpPr/>
          <p:nvPr/>
        </p:nvSpPr>
        <p:spPr>
          <a:xfrm>
            <a:off x="6443158" y="4355719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4FE6F9-E977-9E8D-7ECE-412CA5F9B64E}"/>
              </a:ext>
            </a:extLst>
          </p:cNvPr>
          <p:cNvSpPr/>
          <p:nvPr/>
        </p:nvSpPr>
        <p:spPr>
          <a:xfrm>
            <a:off x="7029898" y="4350095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26C3AE-16EA-806F-8FB1-2D02ADFCC651}"/>
              </a:ext>
            </a:extLst>
          </p:cNvPr>
          <p:cNvSpPr/>
          <p:nvPr/>
        </p:nvSpPr>
        <p:spPr>
          <a:xfrm>
            <a:off x="7593778" y="4350094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0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0C1935-6F2C-3216-3AD8-0336B92D61B3}"/>
              </a:ext>
            </a:extLst>
          </p:cNvPr>
          <p:cNvCxnSpPr>
            <a:cxnSpLocks/>
          </p:cNvCxnSpPr>
          <p:nvPr/>
        </p:nvCxnSpPr>
        <p:spPr>
          <a:xfrm flipV="1">
            <a:off x="7281358" y="3787200"/>
            <a:ext cx="494642" cy="4775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1DAF96-4EBC-33B5-C238-1C453184A8F5}"/>
              </a:ext>
            </a:extLst>
          </p:cNvPr>
          <p:cNvCxnSpPr>
            <a:cxnSpLocks/>
          </p:cNvCxnSpPr>
          <p:nvPr/>
        </p:nvCxnSpPr>
        <p:spPr>
          <a:xfrm flipV="1">
            <a:off x="7823303" y="3787200"/>
            <a:ext cx="305497" cy="469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0F92CA-2686-5F00-AB70-8C3B330AC159}"/>
              </a:ext>
            </a:extLst>
          </p:cNvPr>
          <p:cNvCxnSpPr>
            <a:cxnSpLocks/>
          </p:cNvCxnSpPr>
          <p:nvPr/>
        </p:nvCxnSpPr>
        <p:spPr>
          <a:xfrm flipH="1" flipV="1">
            <a:off x="9809714" y="3758103"/>
            <a:ext cx="750584" cy="4675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DBD6C30-41C5-BD3D-4E76-BF52ED5E38B8}"/>
              </a:ext>
            </a:extLst>
          </p:cNvPr>
          <p:cNvSpPr/>
          <p:nvPr/>
        </p:nvSpPr>
        <p:spPr>
          <a:xfrm>
            <a:off x="8154880" y="4358031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CADE99-9D07-9455-0616-06D86AC9C870}"/>
              </a:ext>
            </a:extLst>
          </p:cNvPr>
          <p:cNvSpPr/>
          <p:nvPr/>
        </p:nvSpPr>
        <p:spPr>
          <a:xfrm>
            <a:off x="8741620" y="4352407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49EFEA-C62B-A26F-B5DC-844CE8F9ADA8}"/>
              </a:ext>
            </a:extLst>
          </p:cNvPr>
          <p:cNvSpPr/>
          <p:nvPr/>
        </p:nvSpPr>
        <p:spPr>
          <a:xfrm>
            <a:off x="9305500" y="4352406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914826-5D31-BE34-24EE-EB0929887EB9}"/>
              </a:ext>
            </a:extLst>
          </p:cNvPr>
          <p:cNvSpPr/>
          <p:nvPr/>
        </p:nvSpPr>
        <p:spPr>
          <a:xfrm>
            <a:off x="9844900" y="4350093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2279C-4213-2B2C-6129-3543F0BF66D9}"/>
              </a:ext>
            </a:extLst>
          </p:cNvPr>
          <p:cNvSpPr/>
          <p:nvPr/>
        </p:nvSpPr>
        <p:spPr>
          <a:xfrm>
            <a:off x="10384300" y="4350092"/>
            <a:ext cx="424862" cy="4248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245DE6-413D-EC95-CB62-409E810F2194}"/>
              </a:ext>
            </a:extLst>
          </p:cNvPr>
          <p:cNvCxnSpPr>
            <a:cxnSpLocks/>
          </p:cNvCxnSpPr>
          <p:nvPr/>
        </p:nvCxnSpPr>
        <p:spPr>
          <a:xfrm flipH="1" flipV="1">
            <a:off x="9517931" y="3758102"/>
            <a:ext cx="537305" cy="4914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9CB438-F0E8-734B-711E-1773E02E2112}"/>
              </a:ext>
            </a:extLst>
          </p:cNvPr>
          <p:cNvCxnSpPr>
            <a:cxnSpLocks/>
          </p:cNvCxnSpPr>
          <p:nvPr/>
        </p:nvCxnSpPr>
        <p:spPr>
          <a:xfrm flipH="1" flipV="1">
            <a:off x="9144000" y="3751200"/>
            <a:ext cx="352800" cy="518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9E5A0F-4301-C9B5-6897-45E3A4900B07}"/>
              </a:ext>
            </a:extLst>
          </p:cNvPr>
          <p:cNvCxnSpPr>
            <a:cxnSpLocks/>
          </p:cNvCxnSpPr>
          <p:nvPr/>
        </p:nvCxnSpPr>
        <p:spPr>
          <a:xfrm flipH="1" flipV="1">
            <a:off x="8805600" y="3765600"/>
            <a:ext cx="154801" cy="4823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D5326D-C0B2-8B80-8D5B-F77CB6E3E285}"/>
              </a:ext>
            </a:extLst>
          </p:cNvPr>
          <p:cNvCxnSpPr>
            <a:cxnSpLocks/>
          </p:cNvCxnSpPr>
          <p:nvPr/>
        </p:nvCxnSpPr>
        <p:spPr>
          <a:xfrm flipV="1">
            <a:off x="8382551" y="3787200"/>
            <a:ext cx="70249" cy="4861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7599EE-3178-231E-96A3-26D8B81FE504}"/>
              </a:ext>
            </a:extLst>
          </p:cNvPr>
          <p:cNvCxnSpPr>
            <a:cxnSpLocks/>
          </p:cNvCxnSpPr>
          <p:nvPr/>
        </p:nvCxnSpPr>
        <p:spPr>
          <a:xfrm flipV="1">
            <a:off x="6696000" y="3750216"/>
            <a:ext cx="785272" cy="5193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A8D37A-026C-B927-BF39-B990CB988BAD}"/>
              </a:ext>
            </a:extLst>
          </p:cNvPr>
          <p:cNvCxnSpPr>
            <a:cxnSpLocks/>
          </p:cNvCxnSpPr>
          <p:nvPr/>
        </p:nvCxnSpPr>
        <p:spPr>
          <a:xfrm>
            <a:off x="9792000" y="3751200"/>
            <a:ext cx="880716" cy="55486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1B854547-4B5C-5563-D7A5-9B471E05E77F}"/>
              </a:ext>
            </a:extLst>
          </p:cNvPr>
          <p:cNvSpPr/>
          <p:nvPr/>
        </p:nvSpPr>
        <p:spPr>
          <a:xfrm>
            <a:off x="10238241" y="3556033"/>
            <a:ext cx="525287" cy="525287"/>
          </a:xfrm>
          <a:prstGeom prst="ellipse">
            <a:avLst/>
          </a:prstGeom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6C77E7-C33D-663F-8BDD-43ABAF11E011}"/>
              </a:ext>
            </a:extLst>
          </p:cNvPr>
          <p:cNvSpPr/>
          <p:nvPr/>
        </p:nvSpPr>
        <p:spPr>
          <a:xfrm>
            <a:off x="7327467" y="3391820"/>
            <a:ext cx="325671" cy="276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FF00"/>
                </a:solidFill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6FFF87-4476-5810-D29A-F894FCB482C0}"/>
              </a:ext>
            </a:extLst>
          </p:cNvPr>
          <p:cNvSpPr/>
          <p:nvPr/>
        </p:nvSpPr>
        <p:spPr>
          <a:xfrm>
            <a:off x="7660740" y="3391820"/>
            <a:ext cx="325671" cy="276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E81D8E-6C7A-F42C-859C-4663678DF31B}"/>
              </a:ext>
            </a:extLst>
          </p:cNvPr>
          <p:cNvSpPr/>
          <p:nvPr/>
        </p:nvSpPr>
        <p:spPr>
          <a:xfrm>
            <a:off x="7986411" y="3391820"/>
            <a:ext cx="325671" cy="276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FF00"/>
                </a:solidFill>
              </a:rPr>
              <a:t>8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6811F3-3DF7-8B82-62C8-7A478D186FDD}"/>
              </a:ext>
            </a:extLst>
          </p:cNvPr>
          <p:cNvSpPr/>
          <p:nvPr/>
        </p:nvSpPr>
        <p:spPr>
          <a:xfrm>
            <a:off x="8312082" y="3391820"/>
            <a:ext cx="325671" cy="276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FF00"/>
                </a:solidFill>
              </a:rPr>
              <a:t>17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EDC1D8-5FC3-B1D2-DF2C-52A7A0DB2EAA}"/>
              </a:ext>
            </a:extLst>
          </p:cNvPr>
          <p:cNvSpPr/>
          <p:nvPr/>
        </p:nvSpPr>
        <p:spPr>
          <a:xfrm>
            <a:off x="8625048" y="3391819"/>
            <a:ext cx="325671" cy="276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FF00"/>
                </a:solidFill>
              </a:rPr>
              <a:t>20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C2673C-0740-6176-454D-8D818A0A6818}"/>
              </a:ext>
            </a:extLst>
          </p:cNvPr>
          <p:cNvSpPr/>
          <p:nvPr/>
        </p:nvSpPr>
        <p:spPr>
          <a:xfrm>
            <a:off x="8950719" y="3391818"/>
            <a:ext cx="325671" cy="276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FF00"/>
                </a:solidFill>
              </a:rPr>
              <a:t>25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26DB7F-426F-1099-E668-0D36A18CDF1A}"/>
              </a:ext>
            </a:extLst>
          </p:cNvPr>
          <p:cNvSpPr/>
          <p:nvPr/>
        </p:nvSpPr>
        <p:spPr>
          <a:xfrm>
            <a:off x="9276390" y="3391817"/>
            <a:ext cx="325671" cy="276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FF00"/>
                </a:solidFill>
              </a:rPr>
              <a:t>30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5F1CC6-8E7D-0EDA-5E19-0CEAA9A2B3AA}"/>
              </a:ext>
            </a:extLst>
          </p:cNvPr>
          <p:cNvSpPr/>
          <p:nvPr/>
        </p:nvSpPr>
        <p:spPr>
          <a:xfrm>
            <a:off x="9603910" y="3391817"/>
            <a:ext cx="325671" cy="276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FF00"/>
                </a:solidFill>
              </a:rPr>
              <a:t>31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745561-E0B7-2E5B-6230-FD8CDE6D1D61}"/>
              </a:ext>
            </a:extLst>
          </p:cNvPr>
          <p:cNvCxnSpPr>
            <a:cxnSpLocks/>
          </p:cNvCxnSpPr>
          <p:nvPr/>
        </p:nvCxnSpPr>
        <p:spPr>
          <a:xfrm flipH="1">
            <a:off x="7761600" y="3774000"/>
            <a:ext cx="382800" cy="51720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C64ECF3C-2E8F-7F8C-5865-9BAAFC0C08B1}"/>
              </a:ext>
            </a:extLst>
          </p:cNvPr>
          <p:cNvSpPr/>
          <p:nvPr/>
        </p:nvSpPr>
        <p:spPr>
          <a:xfrm>
            <a:off x="7993041" y="3830833"/>
            <a:ext cx="525287" cy="525287"/>
          </a:xfrm>
          <a:prstGeom prst="ellipse">
            <a:avLst/>
          </a:prstGeom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68F72106-0331-ED46-F705-AEA3289E7249}"/>
              </a:ext>
            </a:extLst>
          </p:cNvPr>
          <p:cNvSpPr/>
          <p:nvPr/>
        </p:nvSpPr>
        <p:spPr>
          <a:xfrm>
            <a:off x="5155889" y="2983262"/>
            <a:ext cx="1773390" cy="424861"/>
          </a:xfrm>
          <a:prstGeom prst="wedgeRectCallout">
            <a:avLst>
              <a:gd name="adj1" fmla="val 69077"/>
              <a:gd name="adj2" fmla="val 45893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Exclusive Prefix Sum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E923BE0-1AF0-244B-700D-903CCD335F6C}"/>
              </a:ext>
            </a:extLst>
          </p:cNvPr>
          <p:cNvSpPr/>
          <p:nvPr/>
        </p:nvSpPr>
        <p:spPr>
          <a:xfrm>
            <a:off x="7330320" y="1882124"/>
            <a:ext cx="2400042" cy="2634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630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BBA7-591D-B679-587E-A1906A7F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- CPU 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EB9685C0-656C-7A3D-2859-775EE1760F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752077"/>
              </p:ext>
            </p:extLst>
          </p:nvPr>
        </p:nvGraphicFramePr>
        <p:xfrm>
          <a:off x="807958" y="2717701"/>
          <a:ext cx="5016500" cy="392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C794C-09F0-9C5A-AFEA-66E2B0066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65</a:t>
            </a:fld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526CEC25-4ECE-286A-4651-564269660A1B}"/>
                  </a:ext>
                </a:extLst>
              </p:cNvPr>
              <p:cNvSpPr txBox="1">
                <a:spLocks/>
              </p:cNvSpPr>
              <p:nvPr/>
            </p:nvSpPr>
            <p:spPr bwMode="white">
              <a:xfrm>
                <a:off x="685801" y="1869601"/>
                <a:ext cx="5016500" cy="974399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8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6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2048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4096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8192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Resolutions</a:t>
                </a:r>
              </a:p>
              <a:p>
                <a:r>
                  <a:rPr lang="en-US" dirty="0"/>
                  <a:t>vs </a:t>
                </a:r>
                <a:r>
                  <a:rPr lang="en-US" dirty="0" err="1"/>
                  <a:t>Embree</a:t>
                </a:r>
                <a:r>
                  <a:rPr lang="en-US" dirty="0"/>
                  <a:t> user geometry, single threaded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526CEC25-4ECE-286A-4651-564269660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white">
              <a:xfrm>
                <a:off x="685801" y="1869601"/>
                <a:ext cx="5016500" cy="974399"/>
              </a:xfrm>
              <a:prstGeom prst="rect">
                <a:avLst/>
              </a:prstGeom>
              <a:blipFill>
                <a:blip r:embed="rId4"/>
                <a:stretch>
                  <a:fillRect l="-852" t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2237841-F297-4E2E-9B11-94AB0916A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455" y="3264524"/>
            <a:ext cx="4504343" cy="260605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C57CBF-3760-EE72-9B1A-A819BB05E149}"/>
              </a:ext>
            </a:extLst>
          </p:cNvPr>
          <p:cNvGrpSpPr/>
          <p:nvPr/>
        </p:nvGrpSpPr>
        <p:grpSpPr>
          <a:xfrm>
            <a:off x="7093243" y="1726800"/>
            <a:ext cx="4006555" cy="1260000"/>
            <a:chOff x="6108995" y="575635"/>
            <a:chExt cx="4006555" cy="1260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A15E55-CF1B-AF8A-15FC-5C9BF55C9B92}"/>
                </a:ext>
              </a:extLst>
            </p:cNvPr>
            <p:cNvSpPr/>
            <p:nvPr/>
          </p:nvSpPr>
          <p:spPr>
            <a:xfrm>
              <a:off x="6108995" y="575635"/>
              <a:ext cx="3581105" cy="12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B5B2E54A-88F0-EFFA-D3ED-DC296A6249A7}"/>
                    </a:ext>
                  </a:extLst>
                </p:cNvPr>
                <p:cNvSpPr txBox="1">
                  <a:spLocks/>
                </p:cNvSpPr>
                <p:nvPr/>
              </p:nvSpPr>
              <p:spPr bwMode="white">
                <a:xfrm>
                  <a:off x="6189468" y="609598"/>
                  <a:ext cx="3926082" cy="118062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rmAutofit/>
                </a:bodyPr>
                <a:lstStyle>
                  <a:lvl1pPr marL="285750" indent="-28575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8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6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2pPr>
                  <a:lvl3pPr marL="1200150" indent="-28575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4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3pPr>
                  <a:lvl4pPr marL="1543050" indent="-17145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4pPr>
                  <a:lvl5pPr marL="2000250" indent="-17145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dirty="0"/>
                    <a:t>Asian Dragon(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8192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)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8192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Resolution</a:t>
                  </a:r>
                </a:p>
                <a:p>
                  <a:r>
                    <a:rPr lang="en-US" dirty="0"/>
                    <a:t>55M voxels</a:t>
                  </a:r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B5B2E54A-88F0-EFFA-D3ED-DC296A624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white">
                <a:xfrm>
                  <a:off x="6189468" y="609598"/>
                  <a:ext cx="3926082" cy="1180629"/>
                </a:xfrm>
                <a:prstGeom prst="rect">
                  <a:avLst/>
                </a:prstGeom>
                <a:blipFill>
                  <a:blip r:embed="rId6"/>
                  <a:stretch>
                    <a:fillRect l="-1398" t="-3093" b="-7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33955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130EE-7480-96DF-F9F0-275B9741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-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42A39-AFA6-A2B4-8441-DA6DA11FB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Primary Ray Casting ( 1920 x 1080 )</a:t>
            </a:r>
          </a:p>
          <a:p>
            <a:r>
              <a:rPr lang="en-US" sz="2400" dirty="0"/>
              <a:t>RX 7900 XTX, RTX 3090 Ti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</a:rPr>
              <a:t>2 </a:t>
            </a:r>
            <a:r>
              <a:rPr lang="en-US" sz="2400" dirty="0" err="1">
                <a:solidFill>
                  <a:srgbClr val="FFFF00"/>
                </a:solidFill>
              </a:rPr>
              <a:t>ms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for primary for both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28604-D10A-BFC8-FF68-E8F81E646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66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021D5-8E54-1E6E-E7B9-951D8803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618" y="2132012"/>
            <a:ext cx="4483472" cy="259397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4134917-5BCF-3F07-DEFB-FA4AB00DEC22}"/>
              </a:ext>
            </a:extLst>
          </p:cNvPr>
          <p:cNvGrpSpPr/>
          <p:nvPr/>
        </p:nvGrpSpPr>
        <p:grpSpPr>
          <a:xfrm>
            <a:off x="7426618" y="582212"/>
            <a:ext cx="4006555" cy="1260000"/>
            <a:chOff x="6108995" y="575635"/>
            <a:chExt cx="4006555" cy="126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720724-7791-361B-486C-143446CAFA49}"/>
                </a:ext>
              </a:extLst>
            </p:cNvPr>
            <p:cNvSpPr/>
            <p:nvPr/>
          </p:nvSpPr>
          <p:spPr>
            <a:xfrm>
              <a:off x="6108995" y="575635"/>
              <a:ext cx="3581105" cy="12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08AE0C6B-32FB-C198-D250-109D2BB44891}"/>
                    </a:ext>
                  </a:extLst>
                </p:cNvPr>
                <p:cNvSpPr txBox="1">
                  <a:spLocks/>
                </p:cNvSpPr>
                <p:nvPr/>
              </p:nvSpPr>
              <p:spPr bwMode="white">
                <a:xfrm>
                  <a:off x="6189468" y="609598"/>
                  <a:ext cx="3926082" cy="118062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rmAutofit/>
                </a:bodyPr>
                <a:lstStyle>
                  <a:lvl1pPr marL="285750" indent="-28575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8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6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2pPr>
                  <a:lvl3pPr marL="1200150" indent="-28575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4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3pPr>
                  <a:lvl4pPr marL="1543050" indent="-17145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4pPr>
                  <a:lvl5pPr marL="2000250" indent="-17145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dirty="0"/>
                    <a:t>Asian Dragon(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8192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)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8192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Resolution</a:t>
                  </a:r>
                </a:p>
                <a:p>
                  <a:r>
                    <a:rPr lang="en-US" dirty="0"/>
                    <a:t>55M voxels</a:t>
                  </a:r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08AE0C6B-32FB-C198-D250-109D2BB448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white">
                <a:xfrm>
                  <a:off x="6189468" y="609598"/>
                  <a:ext cx="3926082" cy="1180629"/>
                </a:xfrm>
                <a:prstGeom prst="rect">
                  <a:avLst/>
                </a:prstGeom>
                <a:blipFill>
                  <a:blip r:embed="rId4"/>
                  <a:stretch>
                    <a:fillRect l="-1398" t="-3093" b="-7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69330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130EE-7480-96DF-F9F0-275B9741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-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42A39-AFA6-A2B4-8441-DA6DA11FB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8 bounce diffuse GI ( 1920 x 1080 )</a:t>
            </a:r>
          </a:p>
          <a:p>
            <a:pPr lvl="1"/>
            <a:r>
              <a:rPr lang="en-US" sz="2200" dirty="0"/>
              <a:t>IBL shadow rays</a:t>
            </a:r>
          </a:p>
          <a:p>
            <a:pPr lvl="1"/>
            <a:r>
              <a:rPr lang="en-US" sz="2200" dirty="0"/>
              <a:t>No shadow rays for emissive voxels</a:t>
            </a:r>
          </a:p>
          <a:p>
            <a:r>
              <a:rPr lang="en-US" sz="2400" dirty="0"/>
              <a:t>RX 7900 XTX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</a:rPr>
              <a:t>~ 200 </a:t>
            </a:r>
            <a:r>
              <a:rPr lang="en-US" sz="2400" dirty="0" err="1">
                <a:solidFill>
                  <a:srgbClr val="FFFF00"/>
                </a:solidFill>
              </a:rPr>
              <a:t>ms</a:t>
            </a:r>
            <a:r>
              <a:rPr lang="en-US" sz="2400" dirty="0">
                <a:solidFill>
                  <a:srgbClr val="FFFF00"/>
                </a:solidFill>
              </a:rPr>
              <a:t> / 16 </a:t>
            </a:r>
            <a:r>
              <a:rPr lang="en-US" sz="2400" dirty="0" err="1">
                <a:solidFill>
                  <a:srgbClr val="FFFF00"/>
                </a:solidFill>
              </a:rPr>
              <a:t>spp</a:t>
            </a:r>
            <a:r>
              <a:rPr lang="en-US" sz="2400" dirty="0">
                <a:solidFill>
                  <a:srgbClr val="FFFF00"/>
                </a:solidFill>
              </a:rPr>
              <a:t> ( 12.5 </a:t>
            </a:r>
            <a:r>
              <a:rPr lang="en-US" sz="2400" dirty="0" err="1">
                <a:solidFill>
                  <a:srgbClr val="FFFF00"/>
                </a:solidFill>
              </a:rPr>
              <a:t>ms</a:t>
            </a:r>
            <a:r>
              <a:rPr lang="en-US" sz="2400" dirty="0">
                <a:solidFill>
                  <a:srgbClr val="FFFF00"/>
                </a:solidFill>
              </a:rPr>
              <a:t> / sample )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</a:rPr>
              <a:t>~ 135 </a:t>
            </a:r>
            <a:r>
              <a:rPr lang="en-US" sz="2400" dirty="0" err="1">
                <a:solidFill>
                  <a:srgbClr val="FFFF00"/>
                </a:solidFill>
              </a:rPr>
              <a:t>ms</a:t>
            </a:r>
            <a:r>
              <a:rPr lang="en-US" sz="2400" dirty="0">
                <a:solidFill>
                  <a:srgbClr val="FFFF00"/>
                </a:solidFill>
              </a:rPr>
              <a:t> for voxelization and build octree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28604-D10A-BFC8-FF68-E8F81E646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67</a:t>
            </a:fld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4134917-5BCF-3F07-DEFB-FA4AB00DEC22}"/>
              </a:ext>
            </a:extLst>
          </p:cNvPr>
          <p:cNvGrpSpPr/>
          <p:nvPr/>
        </p:nvGrpSpPr>
        <p:grpSpPr>
          <a:xfrm>
            <a:off x="7623469" y="708990"/>
            <a:ext cx="4006555" cy="1260000"/>
            <a:chOff x="6108995" y="575635"/>
            <a:chExt cx="4006555" cy="126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720724-7791-361B-486C-143446CAFA49}"/>
                </a:ext>
              </a:extLst>
            </p:cNvPr>
            <p:cNvSpPr/>
            <p:nvPr/>
          </p:nvSpPr>
          <p:spPr>
            <a:xfrm>
              <a:off x="6108995" y="575635"/>
              <a:ext cx="3581105" cy="12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08AE0C6B-32FB-C198-D250-109D2BB44891}"/>
                    </a:ext>
                  </a:extLst>
                </p:cNvPr>
                <p:cNvSpPr txBox="1">
                  <a:spLocks/>
                </p:cNvSpPr>
                <p:nvPr/>
              </p:nvSpPr>
              <p:spPr bwMode="white">
                <a:xfrm>
                  <a:off x="6189468" y="609598"/>
                  <a:ext cx="3926082" cy="118062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rmAutofit/>
                </a:bodyPr>
                <a:lstStyle>
                  <a:lvl1pPr marL="285750" indent="-28575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8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6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2pPr>
                  <a:lvl3pPr marL="1200150" indent="-28575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4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3pPr>
                  <a:lvl4pPr marL="1543050" indent="-17145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4pPr>
                  <a:lvl5pPr marL="2000250" indent="-17145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ts val="0"/>
                    </a:spcBef>
                    <a:spcAft>
                      <a:spcPts val="1000"/>
                    </a:spcAft>
                    <a:buClr>
                      <a:schemeClr val="tx1"/>
                    </a:buClr>
                    <a:buSzPct val="100000"/>
                    <a:buFont typeface="Arial"/>
                    <a:buChar char="•"/>
                    <a:defRPr sz="1200" kern="1200" cap="none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dirty="0"/>
                    <a:t>RT Camp Scene(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8192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)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4096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Resolution</a:t>
                  </a:r>
                </a:p>
                <a:p>
                  <a:r>
                    <a:rPr lang="en-US" dirty="0"/>
                    <a:t>41M voxels</a:t>
                  </a:r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08AE0C6B-32FB-C198-D250-109D2BB448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white">
                <a:xfrm>
                  <a:off x="6189468" y="609598"/>
                  <a:ext cx="3926082" cy="1180629"/>
                </a:xfrm>
                <a:prstGeom prst="rect">
                  <a:avLst/>
                </a:prstGeom>
                <a:blipFill>
                  <a:blip r:embed="rId3"/>
                  <a:stretch>
                    <a:fillRect l="-1398" t="-3093" b="-7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833534D-678C-6822-08C6-63B9BAC9B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92511"/>
            <a:ext cx="4857750" cy="28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201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D3574-5C0B-998C-C720-5F2C24B6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DDAF3-6635-BEBF-6D52-91FC5E3CC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0"/>
            <a:ext cx="10840914" cy="3921600"/>
          </a:xfrm>
        </p:spPr>
        <p:txBody>
          <a:bodyPr>
            <a:normAutofit/>
          </a:bodyPr>
          <a:lstStyle/>
          <a:p>
            <a:r>
              <a:rPr lang="en-US" sz="2000" dirty="0"/>
              <a:t>Tons of amazing papers about voxels!</a:t>
            </a:r>
          </a:p>
          <a:p>
            <a:pPr lvl="1"/>
            <a:r>
              <a:rPr lang="en-US" sz="1800" dirty="0"/>
              <a:t>Cool ideas</a:t>
            </a:r>
          </a:p>
          <a:p>
            <a:pPr lvl="2"/>
            <a:r>
              <a:rPr lang="en-US" sz="1600" dirty="0"/>
              <a:t>Voxelization, octree construction, ray traversal</a:t>
            </a:r>
          </a:p>
          <a:p>
            <a:pPr lvl="1"/>
            <a:r>
              <a:rPr lang="en-US" sz="1800" dirty="0"/>
              <a:t>Easy to implement, efficient execution</a:t>
            </a:r>
          </a:p>
          <a:p>
            <a:pPr lvl="1"/>
            <a:r>
              <a:rPr lang="en-US" sz="1800" dirty="0"/>
              <a:t>Gives us a lot of new insights</a:t>
            </a:r>
          </a:p>
          <a:p>
            <a:r>
              <a:rPr lang="en-US" sz="1800" dirty="0">
                <a:solidFill>
                  <a:srgbClr val="FFFF00"/>
                </a:solidFill>
              </a:rPr>
              <a:t>Is triangle reall</a:t>
            </a:r>
            <a:r>
              <a:rPr lang="en-US" dirty="0">
                <a:solidFill>
                  <a:srgbClr val="FFFF00"/>
                </a:solidFill>
              </a:rPr>
              <a:t>y for you?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7A2E5-03DA-8E37-301C-65D9A9467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68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1979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5C83C84-4246-6586-8625-1C3AFF0AC7DC}"/>
              </a:ext>
            </a:extLst>
          </p:cNvPr>
          <p:cNvSpPr/>
          <p:nvPr/>
        </p:nvSpPr>
        <p:spPr>
          <a:xfrm>
            <a:off x="1404764" y="3272752"/>
            <a:ext cx="2893962" cy="206915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4DED8-48F8-19B0-3EA5-E5ADF229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Triangle vs Box overlap test - Conservative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B1975-71FD-2689-B7D5-26C910D46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90281"/>
            <a:ext cx="4519893" cy="1343959"/>
          </a:xfrm>
        </p:spPr>
        <p:txBody>
          <a:bodyPr/>
          <a:lstStyle/>
          <a:p>
            <a:r>
              <a:rPr lang="en-US" dirty="0"/>
              <a:t>Use points called “critical points”</a:t>
            </a:r>
          </a:p>
          <a:p>
            <a:r>
              <a:rPr lang="en-US" dirty="0"/>
              <a:t>Check if the most interior point is inside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CFBBC-690B-ED80-CDBA-C1C99B0F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7</a:t>
            </a:fld>
            <a:endParaRPr lang="en-US" noProof="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FB11F8-C8CA-5C18-9A16-9A35FF57F87D}"/>
              </a:ext>
            </a:extLst>
          </p:cNvPr>
          <p:cNvGrpSpPr/>
          <p:nvPr/>
        </p:nvGrpSpPr>
        <p:grpSpPr>
          <a:xfrm>
            <a:off x="2399283" y="4319693"/>
            <a:ext cx="735433" cy="735433"/>
            <a:chOff x="2039937" y="3033051"/>
            <a:chExt cx="1370013" cy="13700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98CA6A6-6246-C3CE-73A5-59852E16D0F0}"/>
                </a:ext>
              </a:extLst>
            </p:cNvPr>
            <p:cNvSpPr/>
            <p:nvPr/>
          </p:nvSpPr>
          <p:spPr>
            <a:xfrm>
              <a:off x="2133600" y="3141156"/>
              <a:ext cx="1168400" cy="1168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0ABF1F-3935-6B57-BAF6-5402160EF9F2}"/>
                </a:ext>
              </a:extLst>
            </p:cNvPr>
            <p:cNvSpPr/>
            <p:nvPr/>
          </p:nvSpPr>
          <p:spPr>
            <a:xfrm>
              <a:off x="2039937" y="3033051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14954C6-D700-9FE5-16C1-44460F2173AB}"/>
                </a:ext>
              </a:extLst>
            </p:cNvPr>
            <p:cNvSpPr/>
            <p:nvPr/>
          </p:nvSpPr>
          <p:spPr>
            <a:xfrm>
              <a:off x="3230562" y="3042576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60BB76-177F-8793-190A-02071790AA93}"/>
                </a:ext>
              </a:extLst>
            </p:cNvPr>
            <p:cNvSpPr/>
            <p:nvPr/>
          </p:nvSpPr>
          <p:spPr>
            <a:xfrm>
              <a:off x="2039937" y="4223676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8EA582-4D78-4A29-9253-899097FAE4ED}"/>
                </a:ext>
              </a:extLst>
            </p:cNvPr>
            <p:cNvSpPr/>
            <p:nvPr/>
          </p:nvSpPr>
          <p:spPr>
            <a:xfrm>
              <a:off x="3212306" y="4223676"/>
              <a:ext cx="179388" cy="17938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3B5E24-8705-DA4A-812B-E48856B18AE2}"/>
              </a:ext>
            </a:extLst>
          </p:cNvPr>
          <p:cNvSpPr txBox="1"/>
          <p:nvPr/>
        </p:nvSpPr>
        <p:spPr>
          <a:xfrm>
            <a:off x="1556809" y="3493328"/>
            <a:ext cx="283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Points for Conservative Voxelization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DEC17DC-1E97-F8E6-D975-1E39835B9B6E}"/>
              </a:ext>
            </a:extLst>
          </p:cNvPr>
          <p:cNvSpPr/>
          <p:nvPr/>
        </p:nvSpPr>
        <p:spPr>
          <a:xfrm>
            <a:off x="5555884" y="2082917"/>
            <a:ext cx="1009366" cy="1009366"/>
          </a:xfrm>
          <a:prstGeom prst="rect">
            <a:avLst/>
          </a:prstGeom>
          <a:solidFill>
            <a:srgbClr val="695DFF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FD08C20-39F6-DA23-DA4B-68B96FB79727}"/>
              </a:ext>
            </a:extLst>
          </p:cNvPr>
          <p:cNvSpPr/>
          <p:nvPr/>
        </p:nvSpPr>
        <p:spPr>
          <a:xfrm>
            <a:off x="5514322" y="2033632"/>
            <a:ext cx="92347" cy="9234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CC23A0C-951D-6E2D-42EE-B0D46BCD23F0}"/>
              </a:ext>
            </a:extLst>
          </p:cNvPr>
          <p:cNvSpPr/>
          <p:nvPr/>
        </p:nvSpPr>
        <p:spPr>
          <a:xfrm>
            <a:off x="6519394" y="2044480"/>
            <a:ext cx="92347" cy="92347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4910BAD-4627-FF87-70EA-8CC2A8BC8412}"/>
              </a:ext>
            </a:extLst>
          </p:cNvPr>
          <p:cNvSpPr/>
          <p:nvPr/>
        </p:nvSpPr>
        <p:spPr>
          <a:xfrm>
            <a:off x="5509710" y="3031635"/>
            <a:ext cx="92347" cy="9234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65780F0-4133-BF0C-3DFA-BE88D819AEF6}"/>
              </a:ext>
            </a:extLst>
          </p:cNvPr>
          <p:cNvSpPr/>
          <p:nvPr/>
        </p:nvSpPr>
        <p:spPr>
          <a:xfrm>
            <a:off x="6519394" y="3042708"/>
            <a:ext cx="92347" cy="9234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96057FA-31FA-9777-7E65-F19B24F5351C}"/>
              </a:ext>
            </a:extLst>
          </p:cNvPr>
          <p:cNvCxnSpPr>
            <a:cxnSpLocks/>
          </p:cNvCxnSpPr>
          <p:nvPr/>
        </p:nvCxnSpPr>
        <p:spPr>
          <a:xfrm>
            <a:off x="6206078" y="1861171"/>
            <a:ext cx="653171" cy="150683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05E3C5F-BC49-C67A-E989-9E0C47CC23D7}"/>
              </a:ext>
            </a:extLst>
          </p:cNvPr>
          <p:cNvCxnSpPr>
            <a:cxnSpLocks/>
          </p:cNvCxnSpPr>
          <p:nvPr/>
        </p:nvCxnSpPr>
        <p:spPr>
          <a:xfrm flipV="1">
            <a:off x="6356988" y="2100263"/>
            <a:ext cx="172400" cy="88750"/>
          </a:xfrm>
          <a:prstGeom prst="line">
            <a:avLst/>
          </a:prstGeom>
          <a:ln w="12700">
            <a:solidFill>
              <a:srgbClr val="FFC000"/>
            </a:solidFill>
            <a:headEnd type="diamond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1431E16-76DD-25C1-C36B-0AB79B7CC745}"/>
              </a:ext>
            </a:extLst>
          </p:cNvPr>
          <p:cNvSpPr/>
          <p:nvPr/>
        </p:nvSpPr>
        <p:spPr>
          <a:xfrm>
            <a:off x="8018362" y="2082917"/>
            <a:ext cx="1009366" cy="10093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47E18F6A-FB57-33A8-B838-834649261058}"/>
              </a:ext>
            </a:extLst>
          </p:cNvPr>
          <p:cNvSpPr/>
          <p:nvPr/>
        </p:nvSpPr>
        <p:spPr>
          <a:xfrm>
            <a:off x="8985039" y="3042016"/>
            <a:ext cx="92347" cy="9234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BF3ED70-9FE6-719D-71F5-95765D4D781E}"/>
              </a:ext>
            </a:extLst>
          </p:cNvPr>
          <p:cNvSpPr/>
          <p:nvPr/>
        </p:nvSpPr>
        <p:spPr>
          <a:xfrm>
            <a:off x="8981554" y="2048252"/>
            <a:ext cx="92347" cy="92347"/>
          </a:xfrm>
          <a:prstGeom prst="ellipse">
            <a:avLst/>
          </a:prstGeom>
          <a:solidFill>
            <a:srgbClr val="FFFF00"/>
          </a:solidFill>
          <a:ln>
            <a:solidFill>
              <a:srgbClr val="005BF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6D994534-6DF9-21D9-5046-3F8668781517}"/>
              </a:ext>
            </a:extLst>
          </p:cNvPr>
          <p:cNvSpPr/>
          <p:nvPr/>
        </p:nvSpPr>
        <p:spPr>
          <a:xfrm>
            <a:off x="7971623" y="2039820"/>
            <a:ext cx="92347" cy="9234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8BC8032E-9D75-BDC5-63EB-F00E0026F2ED}"/>
              </a:ext>
            </a:extLst>
          </p:cNvPr>
          <p:cNvSpPr/>
          <p:nvPr/>
        </p:nvSpPr>
        <p:spPr>
          <a:xfrm>
            <a:off x="7971623" y="3042708"/>
            <a:ext cx="92347" cy="9234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885FEEA-D63F-CF92-9A3B-730161CDFBEB}"/>
              </a:ext>
            </a:extLst>
          </p:cNvPr>
          <p:cNvCxnSpPr>
            <a:cxnSpLocks/>
          </p:cNvCxnSpPr>
          <p:nvPr/>
        </p:nvCxnSpPr>
        <p:spPr>
          <a:xfrm>
            <a:off x="9116561" y="1765920"/>
            <a:ext cx="653171" cy="150683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2B4BD071-A1B3-F309-D8E3-C7F2F52FE2C3}"/>
              </a:ext>
            </a:extLst>
          </p:cNvPr>
          <p:cNvSpPr/>
          <p:nvPr/>
        </p:nvSpPr>
        <p:spPr>
          <a:xfrm rot="14805485">
            <a:off x="6271322" y="1754499"/>
            <a:ext cx="110086" cy="222250"/>
          </a:xfrm>
          <a:prstGeom prst="downArrow">
            <a:avLst>
              <a:gd name="adj1" fmla="val 40726"/>
              <a:gd name="adj2" fmla="val 7261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Arrow: Down 159">
            <a:extLst>
              <a:ext uri="{FF2B5EF4-FFF2-40B4-BE49-F238E27FC236}">
                <a16:creationId xmlns:a16="http://schemas.microsoft.com/office/drawing/2014/main" id="{8250252C-EF84-FBFF-0CF1-86A946EC50F6}"/>
              </a:ext>
            </a:extLst>
          </p:cNvPr>
          <p:cNvSpPr/>
          <p:nvPr/>
        </p:nvSpPr>
        <p:spPr>
          <a:xfrm rot="14750422">
            <a:off x="9201285" y="1682345"/>
            <a:ext cx="110086" cy="222250"/>
          </a:xfrm>
          <a:prstGeom prst="downArrow">
            <a:avLst>
              <a:gd name="adj1" fmla="val 40726"/>
              <a:gd name="adj2" fmla="val 7261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DC8A58B-5B80-E675-9DC3-963FE26E6104}"/>
              </a:ext>
            </a:extLst>
          </p:cNvPr>
          <p:cNvSpPr/>
          <p:nvPr/>
        </p:nvSpPr>
        <p:spPr>
          <a:xfrm>
            <a:off x="7387655" y="4849959"/>
            <a:ext cx="723443" cy="723443"/>
          </a:xfrm>
          <a:prstGeom prst="rect">
            <a:avLst/>
          </a:prstGeom>
          <a:solidFill>
            <a:srgbClr val="695DFF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8256B162-2174-C538-CB71-74F25B7C502B}"/>
              </a:ext>
            </a:extLst>
          </p:cNvPr>
          <p:cNvSpPr/>
          <p:nvPr/>
        </p:nvSpPr>
        <p:spPr>
          <a:xfrm>
            <a:off x="6657962" y="4849959"/>
            <a:ext cx="723443" cy="723443"/>
          </a:xfrm>
          <a:prstGeom prst="rect">
            <a:avLst/>
          </a:prstGeom>
          <a:noFill/>
          <a:ln w="9525">
            <a:solidFill>
              <a:schemeClr val="bg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4C78A1F-677F-CFDC-EE83-97275ECF4E73}"/>
              </a:ext>
            </a:extLst>
          </p:cNvPr>
          <p:cNvSpPr/>
          <p:nvPr/>
        </p:nvSpPr>
        <p:spPr>
          <a:xfrm>
            <a:off x="7387655" y="4126447"/>
            <a:ext cx="723443" cy="723443"/>
          </a:xfrm>
          <a:prstGeom prst="rect">
            <a:avLst/>
          </a:prstGeom>
          <a:solidFill>
            <a:srgbClr val="695DFF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D512F81-81FD-48A7-A8C0-294E79820230}"/>
              </a:ext>
            </a:extLst>
          </p:cNvPr>
          <p:cNvSpPr/>
          <p:nvPr/>
        </p:nvSpPr>
        <p:spPr>
          <a:xfrm>
            <a:off x="6657962" y="4126447"/>
            <a:ext cx="723443" cy="723443"/>
          </a:xfrm>
          <a:prstGeom prst="rect">
            <a:avLst/>
          </a:prstGeom>
          <a:solidFill>
            <a:srgbClr val="695DFF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8F1164E-B7D6-C3CB-14BF-DA7EB38566D4}"/>
              </a:ext>
            </a:extLst>
          </p:cNvPr>
          <p:cNvCxnSpPr>
            <a:cxnSpLocks/>
          </p:cNvCxnSpPr>
          <p:nvPr/>
        </p:nvCxnSpPr>
        <p:spPr>
          <a:xfrm>
            <a:off x="7047123" y="3803269"/>
            <a:ext cx="815952" cy="197988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708E15BC-7224-CE71-8B5F-C85607C48352}"/>
              </a:ext>
            </a:extLst>
          </p:cNvPr>
          <p:cNvSpPr/>
          <p:nvPr/>
        </p:nvSpPr>
        <p:spPr>
          <a:xfrm>
            <a:off x="8014063" y="4121992"/>
            <a:ext cx="92347" cy="89721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CA0F9453-8516-ED2B-CB16-3B152BFCB717}"/>
              </a:ext>
            </a:extLst>
          </p:cNvPr>
          <p:cNvSpPr/>
          <p:nvPr/>
        </p:nvSpPr>
        <p:spPr>
          <a:xfrm>
            <a:off x="7277770" y="4859386"/>
            <a:ext cx="100291" cy="100291"/>
          </a:xfrm>
          <a:prstGeom prst="ellipse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5E4818C5-45F7-3116-5ABB-9F3DDCBAD3FA}"/>
              </a:ext>
            </a:extLst>
          </p:cNvPr>
          <p:cNvCxnSpPr>
            <a:cxnSpLocks/>
          </p:cNvCxnSpPr>
          <p:nvPr/>
        </p:nvCxnSpPr>
        <p:spPr>
          <a:xfrm flipH="1">
            <a:off x="7346950" y="4838700"/>
            <a:ext cx="125413" cy="63500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  <a:headEnd type="diamond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C19626CD-851C-7614-E9FA-3E17C9E51F0C}"/>
              </a:ext>
            </a:extLst>
          </p:cNvPr>
          <p:cNvSpPr/>
          <p:nvPr/>
        </p:nvSpPr>
        <p:spPr>
          <a:xfrm>
            <a:off x="6780023" y="1817148"/>
            <a:ext cx="919553" cy="373487"/>
          </a:xfrm>
          <a:prstGeom prst="wedgeRectCallout">
            <a:avLst>
              <a:gd name="adj1" fmla="val -63716"/>
              <a:gd name="adj2" fmla="val 22539"/>
            </a:avLst>
          </a:prstGeom>
          <a:ln w="1905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Most interior</a:t>
            </a:r>
          </a:p>
          <a:p>
            <a:pPr algn="ctr"/>
            <a:r>
              <a:rPr lang="en-US" sz="1000" dirty="0"/>
              <a:t>(Positive)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F4A1E542-A18B-5A29-3BA0-83F2FDB5A058}"/>
              </a:ext>
            </a:extLst>
          </p:cNvPr>
          <p:cNvSpPr/>
          <p:nvPr/>
        </p:nvSpPr>
        <p:spPr>
          <a:xfrm>
            <a:off x="9486799" y="1728083"/>
            <a:ext cx="957913" cy="373487"/>
          </a:xfrm>
          <a:prstGeom prst="wedgeRectCallout">
            <a:avLst>
              <a:gd name="adj1" fmla="val -63716"/>
              <a:gd name="adj2" fmla="val 22539"/>
            </a:avLst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Most interior</a:t>
            </a:r>
          </a:p>
          <a:p>
            <a:pPr algn="ctr"/>
            <a:r>
              <a:rPr lang="en-US" sz="1000" dirty="0"/>
              <a:t>(Negative)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FD6C60F-6EC4-996B-3FA2-EF787B029BFA}"/>
              </a:ext>
            </a:extLst>
          </p:cNvPr>
          <p:cNvSpPr/>
          <p:nvPr/>
        </p:nvSpPr>
        <p:spPr>
          <a:xfrm rot="14805485">
            <a:off x="7125878" y="3712940"/>
            <a:ext cx="110086" cy="222250"/>
          </a:xfrm>
          <a:prstGeom prst="downArrow">
            <a:avLst>
              <a:gd name="adj1" fmla="val 40726"/>
              <a:gd name="adj2" fmla="val 7261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3325BBA-2B62-93CD-FDD8-B3AD6965D460}"/>
              </a:ext>
            </a:extLst>
          </p:cNvPr>
          <p:cNvSpPr/>
          <p:nvPr/>
        </p:nvSpPr>
        <p:spPr>
          <a:xfrm>
            <a:off x="7290981" y="4121992"/>
            <a:ext cx="95017" cy="95017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3132DC35-DB2D-F5C0-7B1B-B9FA341AA812}"/>
              </a:ext>
            </a:extLst>
          </p:cNvPr>
          <p:cNvCxnSpPr>
            <a:cxnSpLocks/>
          </p:cNvCxnSpPr>
          <p:nvPr/>
        </p:nvCxnSpPr>
        <p:spPr>
          <a:xfrm flipV="1">
            <a:off x="7233166" y="4164612"/>
            <a:ext cx="105694" cy="47102"/>
          </a:xfrm>
          <a:prstGeom prst="line">
            <a:avLst/>
          </a:prstGeom>
          <a:ln w="12700">
            <a:solidFill>
              <a:srgbClr val="FFC000"/>
            </a:solidFill>
            <a:headEnd type="diamond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720C51-F2DE-6D36-D314-454DEA6D6555}"/>
              </a:ext>
            </a:extLst>
          </p:cNvPr>
          <p:cNvSpPr txBox="1"/>
          <p:nvPr/>
        </p:nvSpPr>
        <p:spPr>
          <a:xfrm>
            <a:off x="5893908" y="5840629"/>
            <a:ext cx="3238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Note: the points are shifted to clarify its belongings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A63B8AB5-1D51-FD6F-696F-00B19A8D4C9E}"/>
              </a:ext>
            </a:extLst>
          </p:cNvPr>
          <p:cNvSpPr/>
          <p:nvPr/>
        </p:nvSpPr>
        <p:spPr>
          <a:xfrm>
            <a:off x="8025084" y="4847535"/>
            <a:ext cx="89721" cy="89721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B8039ED-85DA-E48D-4C1D-ECE5A6BE45B6}"/>
              </a:ext>
            </a:extLst>
          </p:cNvPr>
          <p:cNvCxnSpPr>
            <a:cxnSpLocks/>
          </p:cNvCxnSpPr>
          <p:nvPr/>
        </p:nvCxnSpPr>
        <p:spPr>
          <a:xfrm flipH="1">
            <a:off x="9062804" y="2014030"/>
            <a:ext cx="158299" cy="65258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  <a:headEnd type="diamond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484999C-8BC0-6B4B-E0FD-3965AA91ED71}"/>
              </a:ext>
            </a:extLst>
          </p:cNvPr>
          <p:cNvCxnSpPr>
            <a:cxnSpLocks/>
          </p:cNvCxnSpPr>
          <p:nvPr/>
        </p:nvCxnSpPr>
        <p:spPr>
          <a:xfrm flipV="1">
            <a:off x="7341910" y="4176601"/>
            <a:ext cx="691747" cy="347973"/>
          </a:xfrm>
          <a:prstGeom prst="line">
            <a:avLst/>
          </a:prstGeom>
          <a:ln w="12700">
            <a:solidFill>
              <a:srgbClr val="FFC000"/>
            </a:solidFill>
            <a:headEnd type="diamond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F2C31026-97EE-6626-C257-E1C74589AEEB}"/>
              </a:ext>
            </a:extLst>
          </p:cNvPr>
          <p:cNvCxnSpPr>
            <a:cxnSpLocks/>
          </p:cNvCxnSpPr>
          <p:nvPr/>
        </p:nvCxnSpPr>
        <p:spPr>
          <a:xfrm flipV="1">
            <a:off x="7570510" y="4898231"/>
            <a:ext cx="459065" cy="169268"/>
          </a:xfrm>
          <a:prstGeom prst="line">
            <a:avLst/>
          </a:prstGeom>
          <a:ln w="12700">
            <a:solidFill>
              <a:srgbClr val="FFC000"/>
            </a:solidFill>
            <a:headEnd type="diamond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07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DED8-48F8-19B0-3EA5-E5ADF229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Triangle vs Box overlap test - Conservative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DB1975-71FD-2689-B7D5-26C910D46C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799" y="1890281"/>
                <a:ext cx="9734551" cy="8571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Critical points can be expressed by 2d projected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dirty="0"/>
                  <a:t>and voxel size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Calculate the signed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to the most interior point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DB1975-71FD-2689-B7D5-26C910D46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1890281"/>
                <a:ext cx="9734551" cy="857115"/>
              </a:xfrm>
              <a:blipFill>
                <a:blip r:embed="rId2"/>
                <a:stretch>
                  <a:fillRect l="-376" t="-709" b="-5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CFBBC-690B-ED80-CDBA-C1C99B0F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DEC17DC-1E97-F8E6-D975-1E39835B9B6E}"/>
              </a:ext>
            </a:extLst>
          </p:cNvPr>
          <p:cNvSpPr/>
          <p:nvPr/>
        </p:nvSpPr>
        <p:spPr>
          <a:xfrm>
            <a:off x="2078063" y="3845763"/>
            <a:ext cx="1009366" cy="1009366"/>
          </a:xfrm>
          <a:prstGeom prst="rect">
            <a:avLst/>
          </a:prstGeom>
          <a:solidFill>
            <a:srgbClr val="695DFF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FD08C20-39F6-DA23-DA4B-68B96FB79727}"/>
              </a:ext>
            </a:extLst>
          </p:cNvPr>
          <p:cNvSpPr/>
          <p:nvPr/>
        </p:nvSpPr>
        <p:spPr>
          <a:xfrm>
            <a:off x="2036501" y="3796478"/>
            <a:ext cx="92347" cy="9234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CC23A0C-951D-6E2D-42EE-B0D46BCD23F0}"/>
              </a:ext>
            </a:extLst>
          </p:cNvPr>
          <p:cNvSpPr/>
          <p:nvPr/>
        </p:nvSpPr>
        <p:spPr>
          <a:xfrm>
            <a:off x="3041573" y="3807326"/>
            <a:ext cx="92347" cy="92347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4910BAD-4627-FF87-70EA-8CC2A8BC8412}"/>
              </a:ext>
            </a:extLst>
          </p:cNvPr>
          <p:cNvSpPr/>
          <p:nvPr/>
        </p:nvSpPr>
        <p:spPr>
          <a:xfrm>
            <a:off x="2031889" y="4794481"/>
            <a:ext cx="92347" cy="9234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65780F0-4133-BF0C-3DFA-BE88D819AEF6}"/>
              </a:ext>
            </a:extLst>
          </p:cNvPr>
          <p:cNvSpPr/>
          <p:nvPr/>
        </p:nvSpPr>
        <p:spPr>
          <a:xfrm>
            <a:off x="3041573" y="4805554"/>
            <a:ext cx="92347" cy="9234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96057FA-31FA-9777-7E65-F19B24F5351C}"/>
              </a:ext>
            </a:extLst>
          </p:cNvPr>
          <p:cNvCxnSpPr>
            <a:cxnSpLocks/>
          </p:cNvCxnSpPr>
          <p:nvPr/>
        </p:nvCxnSpPr>
        <p:spPr>
          <a:xfrm>
            <a:off x="2728257" y="3624017"/>
            <a:ext cx="653171" cy="150683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05E3C5F-BC49-C67A-E989-9E0C47CC23D7}"/>
              </a:ext>
            </a:extLst>
          </p:cNvPr>
          <p:cNvCxnSpPr>
            <a:cxnSpLocks/>
          </p:cNvCxnSpPr>
          <p:nvPr/>
        </p:nvCxnSpPr>
        <p:spPr>
          <a:xfrm flipV="1">
            <a:off x="2879167" y="3863109"/>
            <a:ext cx="172400" cy="88750"/>
          </a:xfrm>
          <a:prstGeom prst="line">
            <a:avLst/>
          </a:prstGeom>
          <a:ln w="12700">
            <a:solidFill>
              <a:srgbClr val="FFC000"/>
            </a:solidFill>
            <a:headEnd type="diamond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2B4BD071-A1B3-F309-D8E3-C7F2F52FE2C3}"/>
              </a:ext>
            </a:extLst>
          </p:cNvPr>
          <p:cNvSpPr/>
          <p:nvPr/>
        </p:nvSpPr>
        <p:spPr>
          <a:xfrm rot="14805485">
            <a:off x="2793501" y="3517345"/>
            <a:ext cx="110086" cy="222250"/>
          </a:xfrm>
          <a:prstGeom prst="downArrow">
            <a:avLst>
              <a:gd name="adj1" fmla="val 40726"/>
              <a:gd name="adj2" fmla="val 7261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F4A1E542-A18B-5A29-3BA0-83F2FDB5A058}"/>
                  </a:ext>
                </a:extLst>
              </p:cNvPr>
              <p:cNvSpPr/>
              <p:nvPr/>
            </p:nvSpPr>
            <p:spPr>
              <a:xfrm>
                <a:off x="3440014" y="4018707"/>
                <a:ext cx="957913" cy="373487"/>
              </a:xfrm>
              <a:prstGeom prst="wedgeRectCallout">
                <a:avLst>
                  <a:gd name="adj1" fmla="val -94262"/>
                  <a:gd name="adj2" fmla="val -59723"/>
                </a:avLst>
              </a:prstGeom>
              <a:solidFill>
                <a:schemeClr val="bg1">
                  <a:lumMod val="75000"/>
                  <a:lumOff val="25000"/>
                </a:schemeClr>
              </a:solidFill>
              <a:ln w="19050"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F4A1E542-A18B-5A29-3BA0-83F2FDB5A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014" y="4018707"/>
                <a:ext cx="957913" cy="373487"/>
              </a:xfrm>
              <a:prstGeom prst="wedgeRectCallout">
                <a:avLst>
                  <a:gd name="adj1" fmla="val -94262"/>
                  <a:gd name="adj2" fmla="val -59723"/>
                </a:avLst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C3D999-9919-5961-3EBB-FBB97EE04DB7}"/>
                  </a:ext>
                </a:extLst>
              </p:cNvPr>
              <p:cNvSpPr txBox="1"/>
              <p:nvPr/>
            </p:nvSpPr>
            <p:spPr>
              <a:xfrm>
                <a:off x="1822187" y="4840654"/>
                <a:ext cx="2478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C3D999-9919-5961-3EBB-FBB97EE04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187" y="4840654"/>
                <a:ext cx="247888" cy="215444"/>
              </a:xfrm>
              <a:prstGeom prst="rect">
                <a:avLst/>
              </a:prstGeom>
              <a:blipFill>
                <a:blip r:embed="rId4"/>
                <a:stretch>
                  <a:fillRect l="-19512" r="-4878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1498BA-F330-2BC7-4697-3EEAC640EE2D}"/>
                  </a:ext>
                </a:extLst>
              </p:cNvPr>
              <p:cNvSpPr txBox="1"/>
              <p:nvPr/>
            </p:nvSpPr>
            <p:spPr>
              <a:xfrm>
                <a:off x="3239621" y="3604707"/>
                <a:ext cx="7887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1" i="0" smtClean="0"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1498BA-F330-2BC7-4697-3EEAC640E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621" y="3604707"/>
                <a:ext cx="788742" cy="215444"/>
              </a:xfrm>
              <a:prstGeom prst="rect">
                <a:avLst/>
              </a:prstGeom>
              <a:blipFill>
                <a:blip r:embed="rId5"/>
                <a:stretch>
                  <a:fillRect l="-5385" r="-230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57294C-A727-6CA6-98EB-631249F2C1D2}"/>
                  </a:ext>
                </a:extLst>
              </p:cNvPr>
              <p:cNvSpPr txBox="1"/>
              <p:nvPr/>
            </p:nvSpPr>
            <p:spPr>
              <a:xfrm>
                <a:off x="3255984" y="4611220"/>
                <a:ext cx="10620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57294C-A727-6CA6-98EB-631249F2C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984" y="4611220"/>
                <a:ext cx="1062086" cy="215444"/>
              </a:xfrm>
              <a:prstGeom prst="rect">
                <a:avLst/>
              </a:prstGeom>
              <a:blipFill>
                <a:blip r:embed="rId6"/>
                <a:stretch>
                  <a:fillRect l="-4023" r="-6322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AF8F28-1B2F-881E-72A3-5887D32422B5}"/>
                  </a:ext>
                </a:extLst>
              </p:cNvPr>
              <p:cNvSpPr txBox="1"/>
              <p:nvPr/>
            </p:nvSpPr>
            <p:spPr>
              <a:xfrm>
                <a:off x="1001899" y="3653213"/>
                <a:ext cx="1068177" cy="232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AF8F28-1B2F-881E-72A3-5887D3242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99" y="3653213"/>
                <a:ext cx="1068177" cy="232436"/>
              </a:xfrm>
              <a:prstGeom prst="rect">
                <a:avLst/>
              </a:prstGeom>
              <a:blipFill>
                <a:blip r:embed="rId7"/>
                <a:stretch>
                  <a:fillRect l="-3977" r="-5114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FAA420-F81E-477A-7E80-053C01A5092E}"/>
                  </a:ext>
                </a:extLst>
              </p:cNvPr>
              <p:cNvSpPr txBox="1"/>
              <p:nvPr/>
            </p:nvSpPr>
            <p:spPr>
              <a:xfrm>
                <a:off x="2819646" y="3326520"/>
                <a:ext cx="23185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FAA420-F81E-477A-7E80-053C01A50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646" y="3326520"/>
                <a:ext cx="231858" cy="215444"/>
              </a:xfrm>
              <a:prstGeom prst="rect">
                <a:avLst/>
              </a:prstGeom>
              <a:blipFill>
                <a:blip r:embed="rId8"/>
                <a:stretch>
                  <a:fillRect l="-13158" r="-263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4DA353-78A3-45B9-9B6A-0BA6F41ADA81}"/>
                  </a:ext>
                </a:extLst>
              </p:cNvPr>
              <p:cNvSpPr txBox="1"/>
              <p:nvPr/>
            </p:nvSpPr>
            <p:spPr>
              <a:xfrm>
                <a:off x="9595968" y="4151771"/>
                <a:ext cx="10299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4DA353-78A3-45B9-9B6A-0BA6F41AD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968" y="4151771"/>
                <a:ext cx="10299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45D729-C85D-8960-1B54-93C038E261CC}"/>
                  </a:ext>
                </a:extLst>
              </p:cNvPr>
              <p:cNvSpPr txBox="1"/>
              <p:nvPr/>
            </p:nvSpPr>
            <p:spPr>
              <a:xfrm>
                <a:off x="5146718" y="3515185"/>
                <a:ext cx="127977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1400" b="1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sz="1400" b="1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45D729-C85D-8960-1B54-93C038E26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718" y="3515185"/>
                <a:ext cx="1279774" cy="215444"/>
              </a:xfrm>
              <a:prstGeom prst="rect">
                <a:avLst/>
              </a:prstGeom>
              <a:blipFill>
                <a:blip r:embed="rId10"/>
                <a:stretch>
                  <a:fillRect l="-1905" r="-1429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0DA78D8F-28AD-1EEC-05DB-922C499730E1}"/>
              </a:ext>
            </a:extLst>
          </p:cNvPr>
          <p:cNvSpPr/>
          <p:nvPr/>
        </p:nvSpPr>
        <p:spPr>
          <a:xfrm>
            <a:off x="3337672" y="5080093"/>
            <a:ext cx="138822" cy="13882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A1168C-A3D9-3A07-3A96-E071479A9488}"/>
                  </a:ext>
                </a:extLst>
              </p:cNvPr>
              <p:cNvSpPr txBox="1"/>
              <p:nvPr/>
            </p:nvSpPr>
            <p:spPr>
              <a:xfrm>
                <a:off x="3476494" y="5123418"/>
                <a:ext cx="2118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400" b="1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A1168C-A3D9-3A07-3A96-E071479A9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494" y="5123418"/>
                <a:ext cx="211853" cy="215444"/>
              </a:xfrm>
              <a:prstGeom prst="rect">
                <a:avLst/>
              </a:prstGeom>
              <a:blipFill>
                <a:blip r:embed="rId11"/>
                <a:stretch>
                  <a:fillRect l="-11429" r="-11429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21AFED-6C87-8C03-EC46-8F8949A60DF4}"/>
                  </a:ext>
                </a:extLst>
              </p:cNvPr>
              <p:cNvSpPr txBox="1"/>
              <p:nvPr/>
            </p:nvSpPr>
            <p:spPr>
              <a:xfrm>
                <a:off x="5147831" y="3938713"/>
                <a:ext cx="2291589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1400" b="1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sz="1400" b="1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21AFED-6C87-8C03-EC46-8F8949A60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831" y="3938713"/>
                <a:ext cx="2291589" cy="322396"/>
              </a:xfrm>
              <a:prstGeom prst="rect">
                <a:avLst/>
              </a:prstGeom>
              <a:blipFill>
                <a:blip r:embed="rId12"/>
                <a:stretch>
                  <a:fillRect l="-798" r="-798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DAD098-21ED-7AE9-D8F8-7FD1B164216E}"/>
                  </a:ext>
                </a:extLst>
              </p:cNvPr>
              <p:cNvSpPr txBox="1"/>
              <p:nvPr/>
            </p:nvSpPr>
            <p:spPr>
              <a:xfrm>
                <a:off x="5119957" y="4442576"/>
                <a:ext cx="2258439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1400" b="1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sz="1400" b="1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DAD098-21ED-7AE9-D8F8-7FD1B1642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957" y="4442576"/>
                <a:ext cx="2258439" cy="243143"/>
              </a:xfrm>
              <a:prstGeom prst="rect">
                <a:avLst/>
              </a:prstGeom>
              <a:blipFill>
                <a:blip r:embed="rId13"/>
                <a:stretch>
                  <a:fillRect l="-811" r="-541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6BD81D-B512-1FB8-E9CB-99F6E7948F05}"/>
                  </a:ext>
                </a:extLst>
              </p:cNvPr>
              <p:cNvSpPr txBox="1"/>
              <p:nvPr/>
            </p:nvSpPr>
            <p:spPr>
              <a:xfrm>
                <a:off x="5147830" y="4904940"/>
                <a:ext cx="19696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1400" b="1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1" i="0">
                              <a:latin typeface="Cambria Math" panose="02040503050406030204" pitchFamily="18" charset="0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sz="1400" b="1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6BD81D-B512-1FB8-E9CB-99F6E7948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830" y="4904940"/>
                <a:ext cx="1969642" cy="215444"/>
              </a:xfrm>
              <a:prstGeom prst="rect">
                <a:avLst/>
              </a:prstGeom>
              <a:blipFill>
                <a:blip r:embed="rId14"/>
                <a:stretch>
                  <a:fillRect l="-1235" r="-617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>
            <a:extLst>
              <a:ext uri="{FF2B5EF4-FFF2-40B4-BE49-F238E27FC236}">
                <a16:creationId xmlns:a16="http://schemas.microsoft.com/office/drawing/2014/main" id="{9F9BA09C-7B4F-E516-36CE-FACF5C098935}"/>
              </a:ext>
            </a:extLst>
          </p:cNvPr>
          <p:cNvSpPr/>
          <p:nvPr/>
        </p:nvSpPr>
        <p:spPr>
          <a:xfrm rot="10800000">
            <a:off x="7490870" y="3486181"/>
            <a:ext cx="380269" cy="1732334"/>
          </a:xfrm>
          <a:prstGeom prst="leftBrace">
            <a:avLst>
              <a:gd name="adj1" fmla="val 4680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D3755F-621C-0618-42BD-749249D05B9F}"/>
              </a:ext>
            </a:extLst>
          </p:cNvPr>
          <p:cNvSpPr txBox="1"/>
          <p:nvPr/>
        </p:nvSpPr>
        <p:spPr>
          <a:xfrm>
            <a:off x="7911626" y="4182549"/>
            <a:ext cx="208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Max value of these =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B58AC1-93AD-49E6-B16F-F86079748220}"/>
                  </a:ext>
                </a:extLst>
              </p:cNvPr>
              <p:cNvSpPr txBox="1"/>
              <p:nvPr/>
            </p:nvSpPr>
            <p:spPr>
              <a:xfrm>
                <a:off x="4386115" y="5663505"/>
                <a:ext cx="6195799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 i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b="1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1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1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b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B58AC1-93AD-49E6-B16F-F86079748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115" y="5663505"/>
                <a:ext cx="6195799" cy="322268"/>
              </a:xfrm>
              <a:prstGeom prst="rect">
                <a:avLst/>
              </a:prstGeom>
              <a:blipFill>
                <a:blip r:embed="rId15"/>
                <a:stretch>
                  <a:fillRect l="-394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Arrow: Right 39">
            <a:extLst>
              <a:ext uri="{FF2B5EF4-FFF2-40B4-BE49-F238E27FC236}">
                <a16:creationId xmlns:a16="http://schemas.microsoft.com/office/drawing/2014/main" id="{F41AE42F-D361-1C8A-5C15-EC596A651E4D}"/>
              </a:ext>
            </a:extLst>
          </p:cNvPr>
          <p:cNvSpPr/>
          <p:nvPr/>
        </p:nvSpPr>
        <p:spPr>
          <a:xfrm>
            <a:off x="3918970" y="5716917"/>
            <a:ext cx="246296" cy="2154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F0F51F1-BB10-6535-8B5D-9362A0497171}"/>
              </a:ext>
            </a:extLst>
          </p:cNvPr>
          <p:cNvCxnSpPr>
            <a:cxnSpLocks/>
          </p:cNvCxnSpPr>
          <p:nvPr/>
        </p:nvCxnSpPr>
        <p:spPr>
          <a:xfrm>
            <a:off x="6249176" y="6059487"/>
            <a:ext cx="425071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C6FC28-E221-B14D-682A-35A039A48F1D}"/>
              </a:ext>
            </a:extLst>
          </p:cNvPr>
          <p:cNvSpPr txBox="1"/>
          <p:nvPr/>
        </p:nvSpPr>
        <p:spPr>
          <a:xfrm>
            <a:off x="6293625" y="6088115"/>
            <a:ext cx="385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Constant. Calculate just once per edge.</a:t>
            </a:r>
          </a:p>
        </p:txBody>
      </p:sp>
    </p:spTree>
    <p:extLst>
      <p:ext uri="{BB962C8B-B14F-4D97-AF65-F5344CB8AC3E}">
        <p14:creationId xmlns:p14="http://schemas.microsoft.com/office/powerpoint/2010/main" val="4078907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763271C-57A7-EF7A-8F70-114F616356FF}"/>
              </a:ext>
            </a:extLst>
          </p:cNvPr>
          <p:cNvSpPr/>
          <p:nvPr/>
        </p:nvSpPr>
        <p:spPr>
          <a:xfrm>
            <a:off x="4097562" y="3017327"/>
            <a:ext cx="6735537" cy="1129631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7ADEA-8ED3-FD01-71B5-F8746A29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Triangle vs Box overlap test - Conservative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2F338-4FD6-841F-5D8D-D5D5A1C5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A4D656-414C-689F-07ED-0ED8E810620E}"/>
              </a:ext>
            </a:extLst>
          </p:cNvPr>
          <p:cNvSpPr/>
          <p:nvPr/>
        </p:nvSpPr>
        <p:spPr>
          <a:xfrm>
            <a:off x="1112575" y="2932369"/>
            <a:ext cx="1009366" cy="1009366"/>
          </a:xfrm>
          <a:prstGeom prst="rect">
            <a:avLst/>
          </a:prstGeom>
          <a:solidFill>
            <a:srgbClr val="695DFF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090164-3612-18FC-375F-01D8F974E93C}"/>
              </a:ext>
            </a:extLst>
          </p:cNvPr>
          <p:cNvCxnSpPr>
            <a:cxnSpLocks/>
          </p:cNvCxnSpPr>
          <p:nvPr/>
        </p:nvCxnSpPr>
        <p:spPr>
          <a:xfrm>
            <a:off x="1653041" y="2626166"/>
            <a:ext cx="753778" cy="110891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F8F9C1-7264-68DB-98B5-0E6DC020C7D0}"/>
              </a:ext>
            </a:extLst>
          </p:cNvPr>
          <p:cNvCxnSpPr>
            <a:cxnSpLocks/>
          </p:cNvCxnSpPr>
          <p:nvPr/>
        </p:nvCxnSpPr>
        <p:spPr>
          <a:xfrm flipH="1">
            <a:off x="1653041" y="2506130"/>
            <a:ext cx="1148799" cy="12003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8FF00F-9888-735B-E245-5BB9A4BE8084}"/>
              </a:ext>
            </a:extLst>
          </p:cNvPr>
          <p:cNvCxnSpPr>
            <a:cxnSpLocks/>
          </p:cNvCxnSpPr>
          <p:nvPr/>
        </p:nvCxnSpPr>
        <p:spPr>
          <a:xfrm flipV="1">
            <a:off x="2421450" y="2506130"/>
            <a:ext cx="380390" cy="122895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5680DD-8E3F-B725-C968-ED6DA789F7B9}"/>
                  </a:ext>
                </a:extLst>
              </p:cNvPr>
              <p:cNvSpPr txBox="1"/>
              <p:nvPr/>
            </p:nvSpPr>
            <p:spPr>
              <a:xfrm>
                <a:off x="4097563" y="3099771"/>
                <a:ext cx="26737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𝑒𝑑𝑔𝑒𝑠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5680DD-8E3F-B725-C968-ED6DA789F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563" y="3099771"/>
                <a:ext cx="2673705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A5FAAF0-A0C5-7D15-FE18-48E737F1A853}"/>
              </a:ext>
            </a:extLst>
          </p:cNvPr>
          <p:cNvSpPr txBox="1"/>
          <p:nvPr/>
        </p:nvSpPr>
        <p:spPr>
          <a:xfrm>
            <a:off x="3402306" y="2500040"/>
            <a:ext cx="307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overlap ( conservative ) 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ACB1EF-013B-EA8C-4DC8-84AFB6A4AA69}"/>
                  </a:ext>
                </a:extLst>
              </p:cNvPr>
              <p:cNvSpPr txBox="1"/>
              <p:nvPr/>
            </p:nvSpPr>
            <p:spPr>
              <a:xfrm>
                <a:off x="4389859" y="3636040"/>
                <a:ext cx="6269793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ACB1EF-013B-EA8C-4DC8-84AFB6A4A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859" y="3636040"/>
                <a:ext cx="6269793" cy="322268"/>
              </a:xfrm>
              <a:prstGeom prst="rect">
                <a:avLst/>
              </a:prstGeom>
              <a:blipFill>
                <a:blip r:embed="rId3"/>
                <a:stretch>
                  <a:fillRect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A2B34EAF-3EFE-274F-D08A-6D394983BBFD}"/>
              </a:ext>
            </a:extLst>
          </p:cNvPr>
          <p:cNvSpPr/>
          <p:nvPr/>
        </p:nvSpPr>
        <p:spPr>
          <a:xfrm>
            <a:off x="954734" y="4903327"/>
            <a:ext cx="1009366" cy="10093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7A364B-16DB-290E-B802-7A47A3A99B97}"/>
              </a:ext>
            </a:extLst>
          </p:cNvPr>
          <p:cNvCxnSpPr>
            <a:cxnSpLocks/>
          </p:cNvCxnSpPr>
          <p:nvPr/>
        </p:nvCxnSpPr>
        <p:spPr>
          <a:xfrm>
            <a:off x="1964100" y="4550976"/>
            <a:ext cx="753778" cy="110891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BAA7D6-1CCF-1B58-B5FD-8462F5453FA4}"/>
              </a:ext>
            </a:extLst>
          </p:cNvPr>
          <p:cNvCxnSpPr>
            <a:cxnSpLocks/>
          </p:cNvCxnSpPr>
          <p:nvPr/>
        </p:nvCxnSpPr>
        <p:spPr>
          <a:xfrm flipH="1">
            <a:off x="1964100" y="4430940"/>
            <a:ext cx="1148799" cy="12003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46F3741-7B3C-9F6C-7C72-9E91A7913EAF}"/>
              </a:ext>
            </a:extLst>
          </p:cNvPr>
          <p:cNvCxnSpPr>
            <a:cxnSpLocks/>
          </p:cNvCxnSpPr>
          <p:nvPr/>
        </p:nvCxnSpPr>
        <p:spPr>
          <a:xfrm flipV="1">
            <a:off x="2732509" y="4430940"/>
            <a:ext cx="380390" cy="122895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4E1BBD95-3D48-8DB8-886B-06CAE5320F8C}"/>
              </a:ext>
            </a:extLst>
          </p:cNvPr>
          <p:cNvSpPr/>
          <p:nvPr/>
        </p:nvSpPr>
        <p:spPr>
          <a:xfrm>
            <a:off x="2073792" y="2882638"/>
            <a:ext cx="96297" cy="9629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646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Default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736411_win32_fixed.potx" id="{BC2F7F5B-4979-4A54-84D5-4000EC3D9661}" vid="{81E89C45-4B49-4C30-91F6-68DD81BA82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Famous event in history presentation</Template>
  <TotalTime>4588</TotalTime>
  <Words>4236</Words>
  <Application>Microsoft Office PowerPoint</Application>
  <PresentationFormat>Widescreen</PresentationFormat>
  <Paragraphs>913</Paragraphs>
  <Slides>68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Arial</vt:lpstr>
      <vt:lpstr>Calibri</vt:lpstr>
      <vt:lpstr>Cambria Math</vt:lpstr>
      <vt:lpstr>Cascadia Mono</vt:lpstr>
      <vt:lpstr>Consolas</vt:lpstr>
      <vt:lpstr>Corbel</vt:lpstr>
      <vt:lpstr>Celestial</vt:lpstr>
      <vt:lpstr>The hitchhiker's guide to the Voxels</vt:lpstr>
      <vt:lpstr>Motivation</vt:lpstr>
      <vt:lpstr>PowerPoint Presentation</vt:lpstr>
      <vt:lpstr>Voxelization</vt:lpstr>
      <vt:lpstr>Voxelization of Triangles</vt:lpstr>
      <vt:lpstr>Voxel – Triangle collision detection</vt:lpstr>
      <vt:lpstr>2d Triangle vs Box overlap test - Conservative</vt:lpstr>
      <vt:lpstr>2d Triangle vs Box overlap test - Conservative</vt:lpstr>
      <vt:lpstr>2d Triangle vs Box overlap test - Conservative</vt:lpstr>
      <vt:lpstr>2d Triangle vs Box overlap test – corner caseS</vt:lpstr>
      <vt:lpstr>2d Triangle vs Box overlap test – 6 Separating</vt:lpstr>
      <vt:lpstr>2d Triangle vs Box overlap test – 6 Separating</vt:lpstr>
      <vt:lpstr>A Problem of Voxel visiting</vt:lpstr>
      <vt:lpstr>Minimizing Number of voxels to visit</vt:lpstr>
      <vt:lpstr>Rasterization</vt:lpstr>
      <vt:lpstr>The Edge function</vt:lpstr>
      <vt:lpstr>The Edge function</vt:lpstr>
      <vt:lpstr>The Edge function – A corner case</vt:lpstr>
      <vt:lpstr>The Edge function - Voxels</vt:lpstr>
      <vt:lpstr>DEPTH direction</vt:lpstr>
      <vt:lpstr>DEPTH direction - Conservative</vt:lpstr>
      <vt:lpstr>DEPTH direction - Conservative</vt:lpstr>
      <vt:lpstr>DEPTH direction – 6-separating</vt:lpstr>
      <vt:lpstr>DEPTH direction – 6-separating</vt:lpstr>
      <vt:lpstr>DEPTH direction – 6-separating</vt:lpstr>
      <vt:lpstr>Voxelization – high level algorithm</vt:lpstr>
      <vt:lpstr>Voxelization – high level algorithm</vt:lpstr>
      <vt:lpstr>Voxelization – high level algorithm</vt:lpstr>
      <vt:lpstr>Acceleration  structure</vt:lpstr>
      <vt:lpstr>Octree</vt:lpstr>
      <vt:lpstr>Key component: Morton Code</vt:lpstr>
      <vt:lpstr>Key component: Morton Code</vt:lpstr>
      <vt:lpstr>Bottom-up Octree Construction by Morton Code</vt:lpstr>
      <vt:lpstr>Octree Compression</vt:lpstr>
      <vt:lpstr>Node Reuse</vt:lpstr>
      <vt:lpstr>Bottom-up compression</vt:lpstr>
      <vt:lpstr>Bottom-up Compression during Construction</vt:lpstr>
      <vt:lpstr>Duplication removal on the GPU</vt:lpstr>
      <vt:lpstr>Partially-locking linear probing</vt:lpstr>
      <vt:lpstr>Partially-locking linear probing</vt:lpstr>
      <vt:lpstr>Partially-locking linear probing</vt:lpstr>
      <vt:lpstr>How Small is it?</vt:lpstr>
      <vt:lpstr>Ray Traversal</vt:lpstr>
      <vt:lpstr>Papers</vt:lpstr>
      <vt:lpstr>Octree Traversal</vt:lpstr>
      <vt:lpstr>Octree Traversal</vt:lpstr>
      <vt:lpstr>CHILD Voxel Traversal</vt:lpstr>
      <vt:lpstr>CHILD Voxel Traversal</vt:lpstr>
      <vt:lpstr>CHILD Voxel Traversal</vt:lpstr>
      <vt:lpstr>CHILD Voxel Traversal</vt:lpstr>
      <vt:lpstr>CHILD Voxel Traversal</vt:lpstr>
      <vt:lpstr>State Transitions?</vt:lpstr>
      <vt:lpstr>“Push all Hit Children” VS “save state and go down”</vt:lpstr>
      <vt:lpstr>“Push all Hit Children” VS “save state and go down”</vt:lpstr>
      <vt:lpstr>A tip: When you can stop traversal </vt:lpstr>
      <vt:lpstr>A tip: Back Voxel Skip</vt:lpstr>
      <vt:lpstr>Generalizing for Rays with Negative Directions</vt:lpstr>
      <vt:lpstr>Mirroring</vt:lpstr>
      <vt:lpstr>Voxel Attribute Support</vt:lpstr>
      <vt:lpstr>Voxel Attribute Support</vt:lpstr>
      <vt:lpstr>Dynamic Voxel Indexing</vt:lpstr>
      <vt:lpstr>Dynamic Voxel Indexing</vt:lpstr>
      <vt:lpstr>Dynamic Voxel Indexing</vt:lpstr>
      <vt:lpstr>Alternative Approach</vt:lpstr>
      <vt:lpstr>Performance - CPU </vt:lpstr>
      <vt:lpstr>Performance - GPU</vt:lpstr>
      <vt:lpstr>Performance - GPU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Yoshimura, Atsushi</dc:creator>
  <cp:lastModifiedBy>Yoshimura, Atsushi</cp:lastModifiedBy>
  <cp:revision>967</cp:revision>
  <dcterms:created xsi:type="dcterms:W3CDTF">2023-08-16T13:49:08Z</dcterms:created>
  <dcterms:modified xsi:type="dcterms:W3CDTF">2023-09-24T10:13:29Z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Celestial:8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2023-08-16T14:23:01Z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6121f8e5-fd61-4846-8169-66118d40b866</vt:lpwstr>
  </property>
  <property fmtid="{D5CDD505-2E9C-101B-9397-08002B2CF9AE}" pid="10" name="MSIP_Label_64e4cbe8-b4f6-45dc-bcba-6123dfd2d8bf_ContentBits">
    <vt:lpwstr>0</vt:lpwstr>
  </property>
</Properties>
</file>